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comments/comment1.xml" ContentType="application/vnd.openxmlformats-officedocument.presentationml.comments+xml"/>
  <Override PartName="/ppt/tags/tag274.xml" ContentType="application/vnd.openxmlformats-officedocument.presentationml.tags+xml"/>
  <Override PartName="/ppt/comments/comment2.xml" ContentType="application/vnd.openxmlformats-officedocument.presentationml.comments+xml"/>
  <Override PartName="/ppt/tags/tag275.xml" ContentType="application/vnd.openxmlformats-officedocument.presentationml.tags+xml"/>
  <Override PartName="/ppt/comments/comment3.xml" ContentType="application/vnd.openxmlformats-officedocument.presentationml.comments+xml"/>
  <Override PartName="/ppt/tags/tag276.xml" ContentType="application/vnd.openxmlformats-officedocument.presentationml.tags+xml"/>
  <Override PartName="/ppt/comments/comment4.xml" ContentType="application/vnd.openxmlformats-officedocument.presentationml.comments+xml"/>
  <Override PartName="/ppt/tags/tag277.xml" ContentType="application/vnd.openxmlformats-officedocument.presentationml.tags+xml"/>
  <Override PartName="/ppt/comments/comment5.xml" ContentType="application/vnd.openxmlformats-officedocument.presentationml.comment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7" r:id="rId3"/>
    <p:sldId id="258" r:id="rId4"/>
    <p:sldId id="285" r:id="rId5"/>
    <p:sldId id="260" r:id="rId6"/>
    <p:sldId id="261" r:id="rId7"/>
    <p:sldId id="263" r:id="rId8"/>
    <p:sldId id="264" r:id="rId9"/>
    <p:sldId id="265" r:id="rId10"/>
    <p:sldId id="262" r:id="rId11"/>
    <p:sldId id="267" r:id="rId12"/>
    <p:sldId id="273" r:id="rId13"/>
    <p:sldId id="276" r:id="rId14"/>
    <p:sldId id="275" r:id="rId15"/>
    <p:sldId id="277" r:id="rId16"/>
    <p:sldId id="278" r:id="rId17"/>
    <p:sldId id="280" r:id="rId18"/>
    <p:sldId id="282" r:id="rId19"/>
    <p:sldId id="283" r:id="rId20"/>
    <p:sldId id="284" r:id="rId21"/>
    <p:sldId id="281" r:id="rId22"/>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3">
          <p15:clr>
            <a:srgbClr val="A4A3A4"/>
          </p15:clr>
        </p15:guide>
        <p15:guide id="2" pos="28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t0828"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8" d="100"/>
          <a:sy n="68" d="100"/>
        </p:scale>
        <p:origin x="1240" y="60"/>
      </p:cViewPr>
      <p:guideLst>
        <p:guide orient="horz" pos="2143"/>
        <p:guide pos="2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16T19:05:17.136"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slideMaster" Target="../slideMasters/slideMaster2.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slideMaster" Target="../slideMasters/slideMaster2.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0" Type="http://schemas.openxmlformats.org/officeDocument/2006/relationships/tags" Target="../tags/tag80.xml"/><Relationship Id="rId4" Type="http://schemas.openxmlformats.org/officeDocument/2006/relationships/tags" Target="../tags/tag74.xml"/><Relationship Id="rId9" Type="http://schemas.openxmlformats.org/officeDocument/2006/relationships/tags" Target="../tags/tag7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3" Type="http://schemas.openxmlformats.org/officeDocument/2006/relationships/tags" Target="../tags/tag97.xml"/><Relationship Id="rId21" Type="http://schemas.openxmlformats.org/officeDocument/2006/relationships/tags" Target="../tags/tag115.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5" Type="http://schemas.openxmlformats.org/officeDocument/2006/relationships/slideMaster" Target="../slideMasters/slideMaster2.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tags" Target="../tags/tag114.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24" Type="http://schemas.openxmlformats.org/officeDocument/2006/relationships/tags" Target="../tags/tag118.xml"/><Relationship Id="rId5" Type="http://schemas.openxmlformats.org/officeDocument/2006/relationships/tags" Target="../tags/tag99.xml"/><Relationship Id="rId15" Type="http://schemas.openxmlformats.org/officeDocument/2006/relationships/tags" Target="../tags/tag109.xml"/><Relationship Id="rId23" Type="http://schemas.openxmlformats.org/officeDocument/2006/relationships/tags" Target="../tags/tag117.xml"/><Relationship Id="rId10" Type="http://schemas.openxmlformats.org/officeDocument/2006/relationships/tags" Target="../tags/tag104.xml"/><Relationship Id="rId19" Type="http://schemas.openxmlformats.org/officeDocument/2006/relationships/tags" Target="../tags/tag113.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 Id="rId22" Type="http://schemas.openxmlformats.org/officeDocument/2006/relationships/tags" Target="../tags/tag11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4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slideMaster" Target="../slideMasters/slideMaster2.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0" Type="http://schemas.openxmlformats.org/officeDocument/2006/relationships/tags" Target="../tags/tag142.xml"/><Relationship Id="rId4" Type="http://schemas.openxmlformats.org/officeDocument/2006/relationships/tags" Target="../tags/tag136.xml"/><Relationship Id="rId9" Type="http://schemas.openxmlformats.org/officeDocument/2006/relationships/tags" Target="../tags/tag14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51.xml"/><Relationship Id="rId3" Type="http://schemas.openxmlformats.org/officeDocument/2006/relationships/tags" Target="../tags/tag146.xml"/><Relationship Id="rId7" Type="http://schemas.openxmlformats.org/officeDocument/2006/relationships/tags" Target="../tags/tag150.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slideMaster" Target="../slideMasters/slideMaster2.xml"/><Relationship Id="rId5" Type="http://schemas.openxmlformats.org/officeDocument/2006/relationships/tags" Target="../tags/tag148.xml"/><Relationship Id="rId10" Type="http://schemas.openxmlformats.org/officeDocument/2006/relationships/tags" Target="../tags/tag153.xml"/><Relationship Id="rId4" Type="http://schemas.openxmlformats.org/officeDocument/2006/relationships/tags" Target="../tags/tag147.xml"/><Relationship Id="rId9" Type="http://schemas.openxmlformats.org/officeDocument/2006/relationships/tags" Target="../tags/tag15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tags" Target="../tags/tag166.xml"/><Relationship Id="rId18" Type="http://schemas.openxmlformats.org/officeDocument/2006/relationships/tags" Target="../tags/tag171.xml"/><Relationship Id="rId26" Type="http://schemas.openxmlformats.org/officeDocument/2006/relationships/tags" Target="../tags/tag179.xml"/><Relationship Id="rId3" Type="http://schemas.openxmlformats.org/officeDocument/2006/relationships/tags" Target="../tags/tag156.xml"/><Relationship Id="rId21" Type="http://schemas.openxmlformats.org/officeDocument/2006/relationships/tags" Target="../tags/tag174.xml"/><Relationship Id="rId7" Type="http://schemas.openxmlformats.org/officeDocument/2006/relationships/tags" Target="../tags/tag160.xml"/><Relationship Id="rId12" Type="http://schemas.openxmlformats.org/officeDocument/2006/relationships/tags" Target="../tags/tag165.xml"/><Relationship Id="rId17" Type="http://schemas.openxmlformats.org/officeDocument/2006/relationships/tags" Target="../tags/tag170.xml"/><Relationship Id="rId25" Type="http://schemas.openxmlformats.org/officeDocument/2006/relationships/tags" Target="../tags/tag178.xml"/><Relationship Id="rId2" Type="http://schemas.openxmlformats.org/officeDocument/2006/relationships/tags" Target="../tags/tag155.xml"/><Relationship Id="rId16" Type="http://schemas.openxmlformats.org/officeDocument/2006/relationships/tags" Target="../tags/tag169.xml"/><Relationship Id="rId20" Type="http://schemas.openxmlformats.org/officeDocument/2006/relationships/tags" Target="../tags/tag173.xml"/><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tags" Target="../tags/tag164.xml"/><Relationship Id="rId24" Type="http://schemas.openxmlformats.org/officeDocument/2006/relationships/tags" Target="../tags/tag177.xml"/><Relationship Id="rId5" Type="http://schemas.openxmlformats.org/officeDocument/2006/relationships/tags" Target="../tags/tag158.xml"/><Relationship Id="rId15" Type="http://schemas.openxmlformats.org/officeDocument/2006/relationships/tags" Target="../tags/tag168.xml"/><Relationship Id="rId23" Type="http://schemas.openxmlformats.org/officeDocument/2006/relationships/tags" Target="../tags/tag176.xml"/><Relationship Id="rId10" Type="http://schemas.openxmlformats.org/officeDocument/2006/relationships/tags" Target="../tags/tag163.xml"/><Relationship Id="rId19" Type="http://schemas.openxmlformats.org/officeDocument/2006/relationships/tags" Target="../tags/tag172.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tags" Target="../tags/tag167.xml"/><Relationship Id="rId22" Type="http://schemas.openxmlformats.org/officeDocument/2006/relationships/tags" Target="../tags/tag175.xml"/><Relationship Id="rId27"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7.xml"/><Relationship Id="rId3" Type="http://schemas.openxmlformats.org/officeDocument/2006/relationships/tags" Target="../tags/tag182.xml"/><Relationship Id="rId7" Type="http://schemas.openxmlformats.org/officeDocument/2006/relationships/tags" Target="../tags/tag186.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tags" Target="../tags/tag185.xml"/><Relationship Id="rId5" Type="http://schemas.openxmlformats.org/officeDocument/2006/relationships/tags" Target="../tags/tag184.xml"/><Relationship Id="rId10" Type="http://schemas.openxmlformats.org/officeDocument/2006/relationships/slideMaster" Target="../slideMasters/slideMaster2.xml"/><Relationship Id="rId4" Type="http://schemas.openxmlformats.org/officeDocument/2006/relationships/tags" Target="../tags/tag183.xml"/><Relationship Id="rId9" Type="http://schemas.openxmlformats.org/officeDocument/2006/relationships/tags" Target="../tags/tag188.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slideMaster" Target="../slideMasters/slideMaster2.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slideMaster" Target="../slideMasters/slideMaster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19.xml"/><Relationship Id="rId13" Type="http://schemas.openxmlformats.org/officeDocument/2006/relationships/slideMaster" Target="../slideMasters/slideMaster2.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tags" Target="../tags/tag223.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tags" Target="../tags/tag222.xml"/><Relationship Id="rId5" Type="http://schemas.openxmlformats.org/officeDocument/2006/relationships/tags" Target="../tags/tag216.xml"/><Relationship Id="rId10" Type="http://schemas.openxmlformats.org/officeDocument/2006/relationships/tags" Target="../tags/tag221.xml"/><Relationship Id="rId4" Type="http://schemas.openxmlformats.org/officeDocument/2006/relationships/tags" Target="../tags/tag215.xml"/><Relationship Id="rId9" Type="http://schemas.openxmlformats.org/officeDocument/2006/relationships/tags" Target="../tags/tag220.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slideMaster" Target="../slideMasters/slideMaster2.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tags" Target="../tags/tag235.xm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tags" Target="../tags/tag248.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slideMaster" Target="../slideMasters/slideMaster2.xm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tags" Target="../tags/tag249.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9"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56" name="组合 55"/>
          <p:cNvGrpSpPr/>
          <p:nvPr userDrawn="1">
            <p:custDataLst>
              <p:tags r:id="rId1"/>
            </p:custDataLst>
          </p:nvPr>
        </p:nvGrpSpPr>
        <p:grpSpPr>
          <a:xfrm>
            <a:off x="287536" y="0"/>
            <a:ext cx="8145660" cy="6868160"/>
            <a:chOff x="383382" y="0"/>
            <a:chExt cx="10860880" cy="6868160"/>
          </a:xfrm>
        </p:grpSpPr>
        <p:grpSp>
          <p:nvGrpSpPr>
            <p:cNvPr id="55" name="组合 54"/>
            <p:cNvGrpSpPr/>
            <p:nvPr userDrawn="1"/>
          </p:nvGrpSpPr>
          <p:grpSpPr>
            <a:xfrm>
              <a:off x="1074934" y="0"/>
              <a:ext cx="10169328" cy="6868160"/>
              <a:chOff x="1074934" y="0"/>
              <a:chExt cx="10169328" cy="6868160"/>
            </a:xfrm>
          </p:grpSpPr>
          <p:sp>
            <p:nvSpPr>
              <p:cNvPr id="11" name="任意多边形: 形状 10"/>
              <p:cNvSpPr/>
              <p:nvPr userDrawn="1">
                <p:custDataLst>
                  <p:tags r:id="rId25"/>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3" name="任意多边形: 形状 12"/>
              <p:cNvSpPr/>
              <p:nvPr userDrawn="1">
                <p:custDataLst>
                  <p:tags r:id="rId26"/>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solidFill>
                    <a:schemeClr val="lt1"/>
                  </a:solidFill>
                </a:endParaRPr>
              </a:p>
            </p:txBody>
          </p:sp>
          <p:sp>
            <p:nvSpPr>
              <p:cNvPr id="8" name="矩形 7"/>
              <p:cNvSpPr/>
              <p:nvPr userDrawn="1">
                <p:custDataLst>
                  <p:tags r:id="rId27"/>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
            <p:nvSpPr>
              <p:cNvPr id="15" name="矩形 14"/>
              <p:cNvSpPr/>
              <p:nvPr userDrawn="1">
                <p:custDataLst>
                  <p:tags r:id="rId28"/>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grpSp>
        <p:grpSp>
          <p:nvGrpSpPr>
            <p:cNvPr id="27" name="组合 26"/>
            <p:cNvGrpSpPr/>
            <p:nvPr userDrawn="1"/>
          </p:nvGrpSpPr>
          <p:grpSpPr>
            <a:xfrm>
              <a:off x="383382" y="4958557"/>
              <a:ext cx="521493" cy="428627"/>
              <a:chOff x="383382" y="4958557"/>
              <a:chExt cx="521493" cy="428627"/>
            </a:xfrm>
          </p:grpSpPr>
          <p:cxnSp>
            <p:nvCxnSpPr>
              <p:cNvPr id="12" name="直接连接符 11"/>
              <p:cNvCxnSpPr/>
              <p:nvPr userDrawn="1">
                <p:custDataLst>
                  <p:tags r:id="rId2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2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2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userDrawn="1"/>
          </p:nvGrpSpPr>
          <p:grpSpPr>
            <a:xfrm rot="5400000">
              <a:off x="7319943" y="6431755"/>
              <a:ext cx="423862" cy="428627"/>
              <a:chOff x="383382" y="4958557"/>
              <a:chExt cx="521493" cy="428627"/>
            </a:xfrm>
          </p:grpSpPr>
          <p:cxnSp>
            <p:nvCxnSpPr>
              <p:cNvPr id="29" name="直接连接符 28"/>
              <p:cNvCxnSpPr/>
              <p:nvPr userDrawn="1">
                <p:custDataLst>
                  <p:tags r:id="rId1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userDrawn="1"/>
          </p:nvGrpSpPr>
          <p:grpSpPr>
            <a:xfrm rot="5400000">
              <a:off x="5744084" y="14288"/>
              <a:ext cx="457202" cy="428627"/>
              <a:chOff x="383382" y="4958557"/>
              <a:chExt cx="521493" cy="428627"/>
            </a:xfrm>
          </p:grpSpPr>
          <p:cxnSp>
            <p:nvCxnSpPr>
              <p:cNvPr id="33" name="直接连接符 32"/>
              <p:cNvCxnSpPr/>
              <p:nvPr userDrawn="1">
                <p:custDataLst>
                  <p:tags r:id="rId16"/>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7"/>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8"/>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userDrawn="1"/>
          </p:nvGrpSpPr>
          <p:grpSpPr>
            <a:xfrm>
              <a:off x="1844952" y="1028704"/>
              <a:ext cx="8494436" cy="1579353"/>
              <a:chOff x="1844952" y="1028704"/>
              <a:chExt cx="8494436" cy="1579353"/>
            </a:xfrm>
          </p:grpSpPr>
          <p:cxnSp>
            <p:nvCxnSpPr>
              <p:cNvPr id="44" name="直接连接符 43"/>
              <p:cNvCxnSpPr/>
              <p:nvPr userDrawn="1">
                <p:custDataLst>
                  <p:tags r:id="rId13"/>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custDataLst>
                  <p:tags r:id="rId14"/>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custDataLst>
                  <p:tags r:id="rId15"/>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userDrawn="1"/>
          </p:nvGrpSpPr>
          <p:grpSpPr>
            <a:xfrm flipV="1">
              <a:off x="1844952" y="4074976"/>
              <a:ext cx="8494436" cy="1975897"/>
              <a:chOff x="1844952" y="1028704"/>
              <a:chExt cx="8494436" cy="1579353"/>
            </a:xfrm>
          </p:grpSpPr>
          <p:cxnSp>
            <p:nvCxnSpPr>
              <p:cNvPr id="52" name="直接连接符 51"/>
              <p:cNvCxnSpPr/>
              <p:nvPr userDrawn="1">
                <p:custDataLst>
                  <p:tags r:id="rId10"/>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custDataLst>
                  <p:tags r:id="rId11"/>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custDataLst>
                  <p:tags r:id="rId12"/>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16" name="日期占位符 15"/>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17" name="页脚占位符 16"/>
          <p:cNvSpPr>
            <a:spLocks noGrp="1"/>
          </p:cNvSpPr>
          <p:nvPr>
            <p:ph type="ftr" sz="quarter" idx="11"/>
            <p:custDataLst>
              <p:tags r:id="rId3"/>
            </p:custDataLst>
          </p:nvPr>
        </p:nvSpPr>
        <p:spPr>
          <a:xfrm>
            <a:off x="3087000" y="6389433"/>
            <a:ext cx="2970000" cy="2376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ctrTitle" hasCustomPrompt="1"/>
            <p:custDataLst>
              <p:tags r:id="rId5"/>
            </p:custDataLst>
          </p:nvPr>
        </p:nvSpPr>
        <p:spPr>
          <a:xfrm>
            <a:off x="2251710" y="3001644"/>
            <a:ext cx="4640580" cy="801053"/>
          </a:xfrm>
        </p:spPr>
        <p:txBody>
          <a:bodyPr lIns="90170" tIns="46990" rIns="90170" bIns="46990" anchor="b" anchorCtr="0">
            <a:normAutofit/>
          </a:bodyPr>
          <a:lstStyle>
            <a:lvl1pPr algn="ctr">
              <a:defRPr sz="450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6"/>
            </p:custDataLst>
          </p:nvPr>
        </p:nvSpPr>
        <p:spPr>
          <a:xfrm>
            <a:off x="2251710" y="4168896"/>
            <a:ext cx="4640582" cy="296397"/>
          </a:xfrm>
        </p:spPr>
        <p:txBody>
          <a:bodyPr lIns="90170" tIns="46990" rIns="90170" bIns="46990">
            <a:normAutofit/>
          </a:bodyPr>
          <a:lstStyle>
            <a:lvl1pPr marL="0" indent="0" algn="ctr" eaLnBrk="1" fontAlgn="auto" latinLnBrk="0" hangingPunct="1">
              <a:lnSpc>
                <a:spcPct val="100000"/>
              </a:lnSpc>
              <a:buNone/>
              <a:defRPr sz="1500" u="none" strike="noStrike" kern="1200" cap="none" spc="200" normalizeH="0" baseline="0">
                <a:solidFill>
                  <a:schemeClr val="tx1">
                    <a:lumMod val="85000"/>
                    <a:lumOff val="15000"/>
                  </a:schemeClr>
                </a:solidFill>
                <a:uFillTx/>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cxnSp>
        <p:nvCxnSpPr>
          <p:cNvPr id="40" name="直接连接符 39"/>
          <p:cNvCxnSpPr/>
          <p:nvPr userDrawn="1">
            <p:custDataLst>
              <p:tags r:id="rId7"/>
            </p:custDataLst>
          </p:nvPr>
        </p:nvCxnSpPr>
        <p:spPr>
          <a:xfrm>
            <a:off x="2762250" y="3997347"/>
            <a:ext cx="3605213" cy="0"/>
          </a:xfrm>
          <a:prstGeom prst="line">
            <a:avLst/>
          </a:prstGeom>
          <a:ln w="127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5" name="文本占位符 4"/>
          <p:cNvSpPr>
            <a:spLocks noGrp="1"/>
          </p:cNvSpPr>
          <p:nvPr>
            <p:ph type="body" sz="quarter" idx="13" hasCustomPrompt="1"/>
            <p:custDataLst>
              <p:tags r:id="rId8"/>
            </p:custDataLst>
          </p:nvPr>
        </p:nvSpPr>
        <p:spPr>
          <a:xfrm>
            <a:off x="2700410" y="4687919"/>
            <a:ext cx="1517364" cy="246908"/>
          </a:xfrm>
        </p:spPr>
        <p:txBody>
          <a:bodyPr/>
          <a:lstStyle>
            <a:lvl1pPr marL="0" indent="0">
              <a:buNone/>
              <a:defRPr/>
            </a:lvl1pPr>
          </a:lstStyle>
          <a:p>
            <a:pPr lvl="0"/>
            <a:r>
              <a:rPr lang="zh-CN" altLang="en-US" dirty="0"/>
              <a:t>编辑文本</a:t>
            </a:r>
          </a:p>
        </p:txBody>
      </p:sp>
      <p:sp>
        <p:nvSpPr>
          <p:cNvPr id="36" name="文本占位符 4"/>
          <p:cNvSpPr>
            <a:spLocks noGrp="1"/>
          </p:cNvSpPr>
          <p:nvPr>
            <p:ph type="body" sz="quarter" idx="14" hasCustomPrompt="1"/>
            <p:custDataLst>
              <p:tags r:id="rId9"/>
            </p:custDataLst>
          </p:nvPr>
        </p:nvSpPr>
        <p:spPr>
          <a:xfrm>
            <a:off x="4924675" y="4687919"/>
            <a:ext cx="1517364" cy="246908"/>
          </a:xfrm>
        </p:spPr>
        <p:txBody>
          <a:bodyPr/>
          <a:lstStyle>
            <a:lvl1pPr marL="0" indent="0" algn="r">
              <a:buNone/>
              <a:defRPr/>
            </a:lvl1pPr>
          </a:lstStyle>
          <a:p>
            <a:pPr lvl="0"/>
            <a:r>
              <a:rPr lang="zh-CN" altLang="en-US" dirty="0"/>
              <a:t>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118214" y="443230"/>
            <a:ext cx="8755856" cy="6414770"/>
            <a:chOff x="157618" y="443230"/>
            <a:chExt cx="11674475" cy="6414770"/>
          </a:xfrm>
        </p:grpSpPr>
        <p:grpSp>
          <p:nvGrpSpPr>
            <p:cNvPr id="8" name="组合 7"/>
            <p:cNvGrpSpPr/>
            <p:nvPr userDrawn="1"/>
          </p:nvGrpSpPr>
          <p:grpSpPr>
            <a:xfrm>
              <a:off x="11310600" y="443230"/>
              <a:ext cx="521493" cy="428627"/>
              <a:chOff x="383382" y="4958557"/>
              <a:chExt cx="521493" cy="428627"/>
            </a:xfrm>
          </p:grpSpPr>
          <p:cxnSp>
            <p:nvCxnSpPr>
              <p:cNvPr id="10" name="直接连接符 9"/>
              <p:cNvCxnSpPr/>
              <p:nvPr userDrawn="1">
                <p:custDataLst>
                  <p:tags r:id="rId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custDataLst>
                  <p:tags r:id="rId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custDataLst>
                  <p:tags r:id="rId1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9" name="任意多边形: 形状 8"/>
            <p:cNvSpPr/>
            <p:nvPr userDrawn="1">
              <p:custDataLst>
                <p:tags r:id="rId7"/>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502411" y="1626121"/>
            <a:ext cx="8139178"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87536" y="0"/>
            <a:ext cx="8145660" cy="6868160"/>
            <a:chOff x="383382" y="0"/>
            <a:chExt cx="10860880" cy="6868160"/>
          </a:xfrm>
        </p:grpSpPr>
        <p:grpSp>
          <p:nvGrpSpPr>
            <p:cNvPr id="10" name="组合 9"/>
            <p:cNvGrpSpPr/>
            <p:nvPr userDrawn="1"/>
          </p:nvGrpSpPr>
          <p:grpSpPr>
            <a:xfrm>
              <a:off x="1074934" y="0"/>
              <a:ext cx="10169328" cy="6868160"/>
              <a:chOff x="1074934" y="0"/>
              <a:chExt cx="10169328" cy="6868160"/>
            </a:xfrm>
          </p:grpSpPr>
          <p:sp>
            <p:nvSpPr>
              <p:cNvPr id="31" name="任意多边形: 形状 30"/>
              <p:cNvSpPr/>
              <p:nvPr userDrawn="1">
                <p:custDataLst>
                  <p:tags r:id="rId23"/>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2" name="任意多边形: 形状 31"/>
              <p:cNvSpPr/>
              <p:nvPr userDrawn="1">
                <p:custDataLst>
                  <p:tags r:id="rId24"/>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33" name="矩形 32"/>
              <p:cNvSpPr/>
              <p:nvPr userDrawn="1">
                <p:custDataLst>
                  <p:tags r:id="rId25"/>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4" name="矩形 33"/>
              <p:cNvSpPr/>
              <p:nvPr userDrawn="1">
                <p:custDataLst>
                  <p:tags r:id="rId26"/>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11" name="组合 10"/>
            <p:cNvGrpSpPr/>
            <p:nvPr userDrawn="1"/>
          </p:nvGrpSpPr>
          <p:grpSpPr>
            <a:xfrm>
              <a:off x="383382" y="4958557"/>
              <a:ext cx="521493" cy="428627"/>
              <a:chOff x="383382" y="4958557"/>
              <a:chExt cx="521493" cy="428627"/>
            </a:xfrm>
          </p:grpSpPr>
          <p:cxnSp>
            <p:nvCxnSpPr>
              <p:cNvPr id="28" name="直接连接符 27"/>
              <p:cNvCxnSpPr/>
              <p:nvPr userDrawn="1">
                <p:custDataLst>
                  <p:tags r:id="rId2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2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userDrawn="1"/>
          </p:nvGrpSpPr>
          <p:grpSpPr>
            <a:xfrm rot="5400000">
              <a:off x="7319943" y="6431755"/>
              <a:ext cx="423862" cy="428627"/>
              <a:chOff x="383382" y="4958557"/>
              <a:chExt cx="521493" cy="428627"/>
            </a:xfrm>
          </p:grpSpPr>
          <p:cxnSp>
            <p:nvCxnSpPr>
              <p:cNvPr id="25" name="直接连接符 24"/>
              <p:cNvCxnSpPr/>
              <p:nvPr userDrawn="1">
                <p:custDataLst>
                  <p:tags r:id="rId1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rot="5400000">
              <a:off x="5744084" y="14288"/>
              <a:ext cx="457202" cy="428627"/>
              <a:chOff x="383382" y="4958557"/>
              <a:chExt cx="521493" cy="428627"/>
            </a:xfrm>
          </p:grpSpPr>
          <p:cxnSp>
            <p:nvCxnSpPr>
              <p:cNvPr id="22" name="直接连接符 21"/>
              <p:cNvCxnSpPr/>
              <p:nvPr userDrawn="1">
                <p:custDataLst>
                  <p:tags r:id="rId14"/>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custDataLst>
                  <p:tags r:id="rId15"/>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6"/>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userDrawn="1"/>
          </p:nvGrpSpPr>
          <p:grpSpPr>
            <a:xfrm>
              <a:off x="1844952" y="1028704"/>
              <a:ext cx="8494436" cy="1579353"/>
              <a:chOff x="1844952" y="1028704"/>
              <a:chExt cx="8494436" cy="1579353"/>
            </a:xfrm>
          </p:grpSpPr>
          <p:cxnSp>
            <p:nvCxnSpPr>
              <p:cNvPr id="19" name="直接连接符 18"/>
              <p:cNvCxnSpPr/>
              <p:nvPr userDrawn="1">
                <p:custDataLst>
                  <p:tags r:id="rId11"/>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custDataLst>
                  <p:tags r:id="rId12"/>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3"/>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flipV="1">
              <a:off x="1844952" y="4074976"/>
              <a:ext cx="8494436" cy="1975897"/>
              <a:chOff x="1844952" y="1028704"/>
              <a:chExt cx="8494436" cy="1579353"/>
            </a:xfrm>
          </p:grpSpPr>
          <p:cxnSp>
            <p:nvCxnSpPr>
              <p:cNvPr id="16" name="直接连接符 15"/>
              <p:cNvCxnSpPr/>
              <p:nvPr userDrawn="1">
                <p:custDataLst>
                  <p:tags r:id="rId8"/>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10"/>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4" name="日期占位符 3"/>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251710" y="3096895"/>
            <a:ext cx="4640580" cy="739140"/>
          </a:xfrm>
        </p:spPr>
        <p:txBody>
          <a:bodyPr lIns="90170" tIns="46990" rIns="90170" bIns="46990" anchor="b" anchorCtr="0">
            <a:normAutofit/>
          </a:bodyPr>
          <a:lstStyle>
            <a:lvl1pPr algn="ctr">
              <a:defRPr sz="33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p:custDataLst>
              <p:tags r:id="rId6"/>
            </p:custDataLst>
          </p:nvPr>
        </p:nvSpPr>
        <p:spPr>
          <a:xfrm>
            <a:off x="2251710" y="4311968"/>
            <a:ext cx="4640580" cy="603885"/>
          </a:xfrm>
        </p:spPr>
        <p:txBody>
          <a:bodyPr lIns="90170" tIns="46990" rIns="90170" bIns="46990">
            <a:normAutofit/>
          </a:bodyPr>
          <a:lstStyle>
            <a:lvl1pPr marL="0" indent="0" algn="ctr" eaLnBrk="1" fontAlgn="auto" latinLnBrk="0" hangingPunct="1">
              <a:buNone/>
              <a:defRPr kumimoji="0" lang="zh-CN" altLang="en-US" sz="15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cxnSp>
        <p:nvCxnSpPr>
          <p:cNvPr id="35" name="直接连接符 34"/>
          <p:cNvCxnSpPr/>
          <p:nvPr userDrawn="1">
            <p:custDataLst>
              <p:tags r:id="rId7"/>
            </p:custDataLst>
          </p:nvPr>
        </p:nvCxnSpPr>
        <p:spPr>
          <a:xfrm>
            <a:off x="4153900" y="4074977"/>
            <a:ext cx="836201"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8214" y="443230"/>
            <a:ext cx="8755856" cy="6414770"/>
            <a:chOff x="157618" y="443230"/>
            <a:chExt cx="11674475" cy="6414770"/>
          </a:xfrm>
        </p:grpSpPr>
        <p:grpSp>
          <p:nvGrpSpPr>
            <p:cNvPr id="22" name="组合 21"/>
            <p:cNvGrpSpPr/>
            <p:nvPr userDrawn="1"/>
          </p:nvGrpSpPr>
          <p:grpSpPr>
            <a:xfrm>
              <a:off x="11310600" y="443230"/>
              <a:ext cx="521493" cy="428627"/>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8"/>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502447" y="1626121"/>
            <a:ext cx="3962432" cy="404168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4679158" y="1626121"/>
            <a:ext cx="3962432" cy="4041680"/>
          </a:xfrm>
        </p:spPr>
        <p:txBody>
          <a:bodyPr>
            <a:noAutofit/>
          </a:bodyPr>
          <a:lstStyle>
            <a:lvl1pPr>
              <a:defRPr sz="1050" baseline="0">
                <a:solidFill>
                  <a:schemeClr val="tx1">
                    <a:lumMod val="85000"/>
                    <a:lumOff val="15000"/>
                  </a:schemeClr>
                </a:solidFill>
                <a:latin typeface="Arial" panose="020B0604020202020204" pitchFamily="34" charset="0"/>
                <a:ea typeface="微软雅黑" panose="020B0503020204020204" charset="-122"/>
              </a:defRPr>
            </a:lvl1pPr>
            <a:lvl2pPr>
              <a:defRPr sz="1050" baseline="0">
                <a:solidFill>
                  <a:schemeClr val="tx1">
                    <a:lumMod val="85000"/>
                    <a:lumOff val="15000"/>
                  </a:schemeClr>
                </a:solidFill>
                <a:latin typeface="Arial" panose="020B0604020202020204" pitchFamily="34" charset="0"/>
                <a:ea typeface="微软雅黑" panose="020B0503020204020204" charset="-122"/>
              </a:defRPr>
            </a:lvl2pPr>
            <a:lvl3pPr>
              <a:defRPr sz="1050" baseline="0">
                <a:solidFill>
                  <a:schemeClr val="tx1">
                    <a:lumMod val="85000"/>
                    <a:lumOff val="15000"/>
                  </a:schemeClr>
                </a:solidFill>
                <a:latin typeface="Arial" panose="020B0604020202020204" pitchFamily="34" charset="0"/>
                <a:ea typeface="微软雅黑" panose="020B0503020204020204" charset="-122"/>
              </a:defRPr>
            </a:lvl3pPr>
            <a:lvl4pPr>
              <a:defRPr sz="1050" baseline="0">
                <a:solidFill>
                  <a:schemeClr val="tx1">
                    <a:lumMod val="85000"/>
                    <a:lumOff val="15000"/>
                  </a:schemeClr>
                </a:solidFill>
                <a:latin typeface="Arial" panose="020B0604020202020204" pitchFamily="34" charset="0"/>
                <a:ea typeface="微软雅黑" panose="020B0503020204020204" charset="-122"/>
              </a:defRPr>
            </a:lvl4pPr>
            <a:lvl5pPr>
              <a:defRPr sz="10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23" name="组合 22"/>
          <p:cNvGrpSpPr/>
          <p:nvPr userDrawn="1">
            <p:custDataLst>
              <p:tags r:id="rId1"/>
            </p:custDataLst>
          </p:nvPr>
        </p:nvGrpSpPr>
        <p:grpSpPr>
          <a:xfrm>
            <a:off x="118214" y="443230"/>
            <a:ext cx="8755856" cy="6414770"/>
            <a:chOff x="157618" y="443230"/>
            <a:chExt cx="11674475" cy="6414770"/>
          </a:xfrm>
        </p:grpSpPr>
        <p:grpSp>
          <p:nvGrpSpPr>
            <p:cNvPr id="24" name="组合 23"/>
            <p:cNvGrpSpPr/>
            <p:nvPr userDrawn="1"/>
          </p:nvGrpSpPr>
          <p:grpSpPr>
            <a:xfrm>
              <a:off x="11310600" y="443230"/>
              <a:ext cx="521493" cy="428627"/>
              <a:chOff x="383382" y="4958557"/>
              <a:chExt cx="521493" cy="428627"/>
            </a:xfrm>
          </p:grpSpPr>
          <p:cxnSp>
            <p:nvCxnSpPr>
              <p:cNvPr id="26" name="直接连接符 25"/>
              <p:cNvCxnSpPr/>
              <p:nvPr userDrawn="1">
                <p:custDataLst>
                  <p:tags r:id="rId11"/>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12"/>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13"/>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5" name="任意多边形: 形状 24"/>
            <p:cNvSpPr/>
            <p:nvPr userDrawn="1">
              <p:custDataLst>
                <p:tags r:id="rId10"/>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11"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502447" y="1000133"/>
            <a:ext cx="3962432" cy="285752"/>
          </a:xfrm>
        </p:spPr>
        <p:txBody>
          <a:bodyPr lIns="101600" tIns="38100" rIns="76200" bIns="38100" anchor="t" anchorCtr="0">
            <a:no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502444" y="2023369"/>
            <a:ext cx="3962400"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4676812" y="1000133"/>
            <a:ext cx="3962432" cy="285752"/>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4676812" y="2023369"/>
            <a:ext cx="3962432" cy="370106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05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8" name="页脚占位符 7"/>
          <p:cNvSpPr>
            <a:spLocks noGrp="1"/>
          </p:cNvSpPr>
          <p:nvPr>
            <p:ph type="ftr" sz="quarter" idx="11"/>
            <p:custDataLst>
              <p:tags r:id="rId8"/>
            </p:custDataLst>
          </p:nvPr>
        </p:nvSpPr>
        <p:spPr>
          <a:xfrm>
            <a:off x="3087000" y="6389433"/>
            <a:ext cx="2970000" cy="2376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287536" y="0"/>
            <a:ext cx="8145660" cy="6868160"/>
            <a:chOff x="383382" y="0"/>
            <a:chExt cx="10860880" cy="6868160"/>
          </a:xfrm>
        </p:grpSpPr>
        <p:grpSp>
          <p:nvGrpSpPr>
            <p:cNvPr id="21" name="组合 20"/>
            <p:cNvGrpSpPr/>
            <p:nvPr userDrawn="1"/>
          </p:nvGrpSpPr>
          <p:grpSpPr>
            <a:xfrm>
              <a:off x="1074934" y="0"/>
              <a:ext cx="10169328" cy="6868160"/>
              <a:chOff x="1074934" y="0"/>
              <a:chExt cx="10169328" cy="6868160"/>
            </a:xfrm>
          </p:grpSpPr>
          <p:sp>
            <p:nvSpPr>
              <p:cNvPr id="42" name="任意多边形: 形状 41"/>
              <p:cNvSpPr/>
              <p:nvPr userDrawn="1">
                <p:custDataLst>
                  <p:tags r:id="rId21"/>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3" name="任意多边形: 形状 42"/>
              <p:cNvSpPr/>
              <p:nvPr userDrawn="1">
                <p:custDataLst>
                  <p:tags r:id="rId22"/>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44" name="矩形 43"/>
              <p:cNvSpPr/>
              <p:nvPr userDrawn="1">
                <p:custDataLst>
                  <p:tags r:id="rId23"/>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45" name="矩形 44"/>
              <p:cNvSpPr/>
              <p:nvPr userDrawn="1">
                <p:custDataLst>
                  <p:tags r:id="rId24"/>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22" name="组合 21"/>
            <p:cNvGrpSpPr/>
            <p:nvPr userDrawn="1"/>
          </p:nvGrpSpPr>
          <p:grpSpPr>
            <a:xfrm>
              <a:off x="383382" y="4958557"/>
              <a:ext cx="521493" cy="428627"/>
              <a:chOff x="383382" y="4958557"/>
              <a:chExt cx="521493" cy="428627"/>
            </a:xfrm>
          </p:grpSpPr>
          <p:cxnSp>
            <p:nvCxnSpPr>
              <p:cNvPr id="39" name="直接连接符 38"/>
              <p:cNvCxnSpPr/>
              <p:nvPr userDrawn="1">
                <p:custDataLst>
                  <p:tags r:id="rId1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custDataLst>
                  <p:tags r:id="rId1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custDataLst>
                  <p:tags r:id="rId2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userDrawn="1"/>
          </p:nvGrpSpPr>
          <p:grpSpPr>
            <a:xfrm rot="5400000">
              <a:off x="7319943" y="6431755"/>
              <a:ext cx="423862" cy="428627"/>
              <a:chOff x="383382" y="4958557"/>
              <a:chExt cx="521493" cy="428627"/>
            </a:xfrm>
          </p:grpSpPr>
          <p:cxnSp>
            <p:nvCxnSpPr>
              <p:cNvPr id="36" name="直接连接符 35"/>
              <p:cNvCxnSpPr/>
              <p:nvPr userDrawn="1">
                <p:custDataLst>
                  <p:tags r:id="rId15"/>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custDataLst>
                  <p:tags r:id="rId16"/>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17"/>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userDrawn="1"/>
          </p:nvGrpSpPr>
          <p:grpSpPr>
            <a:xfrm rot="5400000">
              <a:off x="5744084" y="14288"/>
              <a:ext cx="457202" cy="428627"/>
              <a:chOff x="383382" y="4958557"/>
              <a:chExt cx="521493" cy="428627"/>
            </a:xfrm>
          </p:grpSpPr>
          <p:cxnSp>
            <p:nvCxnSpPr>
              <p:cNvPr id="33" name="直接连接符 32"/>
              <p:cNvCxnSpPr/>
              <p:nvPr userDrawn="1">
                <p:custDataLst>
                  <p:tags r:id="rId1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custDataLst>
                  <p:tags r:id="rId1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userDrawn="1"/>
          </p:nvGrpSpPr>
          <p:grpSpPr>
            <a:xfrm>
              <a:off x="1844952" y="1028704"/>
              <a:ext cx="8494436" cy="1579353"/>
              <a:chOff x="1844952" y="1028704"/>
              <a:chExt cx="8494436" cy="1579353"/>
            </a:xfrm>
          </p:grpSpPr>
          <p:cxnSp>
            <p:nvCxnSpPr>
              <p:cNvPr id="30" name="直接连接符 29"/>
              <p:cNvCxnSpPr/>
              <p:nvPr userDrawn="1">
                <p:custDataLst>
                  <p:tags r:id="rId9"/>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10"/>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custDataLst>
                  <p:tags r:id="rId11"/>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userDrawn="1"/>
          </p:nvGrpSpPr>
          <p:grpSpPr>
            <a:xfrm flipV="1">
              <a:off x="1844952" y="4074976"/>
              <a:ext cx="8494436" cy="1975897"/>
              <a:chOff x="1844952" y="1028704"/>
              <a:chExt cx="8494436" cy="1579353"/>
            </a:xfrm>
          </p:grpSpPr>
          <p:cxnSp>
            <p:nvCxnSpPr>
              <p:cNvPr id="27" name="直接连接符 26"/>
              <p:cNvCxnSpPr/>
              <p:nvPr userDrawn="1">
                <p:custDataLst>
                  <p:tags r:id="rId6"/>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7"/>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custDataLst>
                  <p:tags r:id="rId8"/>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2" name="标题 1"/>
          <p:cNvSpPr>
            <a:spLocks noGrp="1"/>
          </p:cNvSpPr>
          <p:nvPr>
            <p:ph type="title"/>
            <p:custDataLst>
              <p:tags r:id="rId2"/>
            </p:custDataLst>
          </p:nvPr>
        </p:nvSpPr>
        <p:spPr>
          <a:xfrm>
            <a:off x="502411" y="498476"/>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3" name="页脚占位符 2"/>
          <p:cNvSpPr>
            <a:spLocks noGrp="1"/>
          </p:cNvSpPr>
          <p:nvPr>
            <p:ph type="ftr" sz="quarter" idx="11"/>
            <p:custDataLst>
              <p:tags r:id="rId2"/>
            </p:custDataLst>
          </p:nvPr>
        </p:nvSpPr>
        <p:spPr>
          <a:xfrm>
            <a:off x="3087000" y="6389433"/>
            <a:ext cx="2970000" cy="237600"/>
          </a:xfrm>
        </p:spPr>
        <p:txBody>
          <a:bodyPr/>
          <a:lstStyle/>
          <a:p>
            <a:endParaRPr lang="zh-CN" altLang="en-US"/>
          </a:p>
        </p:txBody>
      </p:sp>
      <p:sp>
        <p:nvSpPr>
          <p:cNvPr id="4" name="灯片编号占位符 3"/>
          <p:cNvSpPr>
            <a:spLocks noGrp="1"/>
          </p:cNvSpPr>
          <p:nvPr>
            <p:ph type="sldNum" sz="quarter" idx="12"/>
            <p:custDataLst>
              <p:tags r:id="rId3"/>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118214" y="443230"/>
            <a:ext cx="8755856" cy="6414770"/>
            <a:chOff x="157618" y="443230"/>
            <a:chExt cx="11674475" cy="6414770"/>
          </a:xfrm>
        </p:grpSpPr>
        <p:grpSp>
          <p:nvGrpSpPr>
            <p:cNvPr id="22" name="组合 21"/>
            <p:cNvGrpSpPr/>
            <p:nvPr userDrawn="1"/>
          </p:nvGrpSpPr>
          <p:grpSpPr>
            <a:xfrm>
              <a:off x="11310600" y="443230"/>
              <a:ext cx="521493" cy="428627"/>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8"/>
              </p:custDataLst>
            </p:nvPr>
          </p:nvSpPr>
          <p:spPr>
            <a:xfrm rot="10800000">
              <a:off x="157618" y="61540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标题 1"/>
          <p:cNvSpPr>
            <a:spLocks noGrp="1"/>
          </p:cNvSpPr>
          <p:nvPr>
            <p:ph type="title"/>
            <p:custDataLst>
              <p:tags r:id="rId2"/>
            </p:custDataLst>
          </p:nvPr>
        </p:nvSpPr>
        <p:spPr>
          <a:xfrm>
            <a:off x="502447" y="498479"/>
            <a:ext cx="8139178" cy="331473"/>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502447" y="1626121"/>
            <a:ext cx="3962432" cy="404168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4679194" y="1626121"/>
            <a:ext cx="3962432" cy="404168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a:xfrm>
            <a:off x="659807" y="6389433"/>
            <a:ext cx="2025000" cy="237600"/>
          </a:xfrm>
        </p:spPr>
        <p:txBody>
          <a:bodyPr/>
          <a:lstStyle/>
          <a:p>
            <a:fld id="{9EFD9D74-47D9-4702-A33C-335B63B48DBF}" type="datetimeFigureOut">
              <a:rPr lang="zh-CN" altLang="en-US" smtClean="0"/>
              <a:t>2021/10/21</a:t>
            </a:fld>
            <a:endParaRPr lang="zh-CN" altLang="en-US" dirty="0"/>
          </a:p>
        </p:txBody>
      </p:sp>
      <p:sp>
        <p:nvSpPr>
          <p:cNvPr id="6" name="页脚占位符 5"/>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7" name="灯片编号占位符 6"/>
          <p:cNvSpPr>
            <a:spLocks noGrp="1"/>
          </p:cNvSpPr>
          <p:nvPr>
            <p:ph type="sldNum" sz="quarter" idx="12"/>
            <p:custDataLst>
              <p:tags r:id="rId7"/>
            </p:custDataLst>
          </p:nvPr>
        </p:nvSpPr>
        <p:spPr>
          <a:xfrm>
            <a:off x="6457950" y="6389433"/>
            <a:ext cx="2025000" cy="237600"/>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33" name="组合 32"/>
          <p:cNvGrpSpPr/>
          <p:nvPr userDrawn="1">
            <p:custDataLst>
              <p:tags r:id="rId1"/>
            </p:custDataLst>
          </p:nvPr>
        </p:nvGrpSpPr>
        <p:grpSpPr>
          <a:xfrm>
            <a:off x="219600" y="304200"/>
            <a:ext cx="8704800" cy="6249600"/>
            <a:chOff x="292800" y="304200"/>
            <a:chExt cx="11606400" cy="6249600"/>
          </a:xfrm>
        </p:grpSpPr>
        <p:sp>
          <p:nvSpPr>
            <p:cNvPr id="34" name="矩形 33"/>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35" name="组合 34"/>
            <p:cNvGrpSpPr/>
            <p:nvPr userDrawn="1"/>
          </p:nvGrpSpPr>
          <p:grpSpPr>
            <a:xfrm>
              <a:off x="11407368" y="450850"/>
              <a:ext cx="379005" cy="311513"/>
              <a:chOff x="383382" y="4958557"/>
              <a:chExt cx="521493" cy="428627"/>
            </a:xfrm>
          </p:grpSpPr>
          <p:cxnSp>
            <p:nvCxnSpPr>
              <p:cNvPr id="37" name="直接连接符 36"/>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6" name="任意多边形: 形状 35"/>
            <p:cNvSpPr/>
            <p:nvPr userDrawn="1">
              <p:custDataLst>
                <p:tags r:id="rId8"/>
              </p:custDataLst>
            </p:nvPr>
          </p:nvSpPr>
          <p:spPr>
            <a:xfrm rot="10800000">
              <a:off x="398278" y="58498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2" name="竖排标题 1"/>
          <p:cNvSpPr>
            <a:spLocks noGrp="1"/>
          </p:cNvSpPr>
          <p:nvPr>
            <p:ph type="title" orient="vert"/>
            <p:custDataLst>
              <p:tags r:id="rId2"/>
            </p:custDataLst>
          </p:nvPr>
        </p:nvSpPr>
        <p:spPr>
          <a:xfrm>
            <a:off x="7928351" y="1626121"/>
            <a:ext cx="713238" cy="4041680"/>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502444" y="1626113"/>
            <a:ext cx="7371076" cy="4041680"/>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11"/>
            <p:custDataLst>
              <p:tags r:id="rId5"/>
            </p:custDataLst>
          </p:nvPr>
        </p:nvSpPr>
        <p:spPr>
          <a:xfrm>
            <a:off x="3087000" y="6389433"/>
            <a:ext cx="2970000" cy="2376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20" name="组合 19"/>
          <p:cNvGrpSpPr/>
          <p:nvPr userDrawn="1">
            <p:custDataLst>
              <p:tags r:id="rId1"/>
            </p:custDataLst>
          </p:nvPr>
        </p:nvGrpSpPr>
        <p:grpSpPr>
          <a:xfrm>
            <a:off x="219600" y="304200"/>
            <a:ext cx="8704800" cy="6249600"/>
            <a:chOff x="292800" y="304200"/>
            <a:chExt cx="11606400" cy="6249600"/>
          </a:xfrm>
        </p:grpSpPr>
        <p:sp>
          <p:nvSpPr>
            <p:cNvPr id="21" name="矩形 20"/>
            <p:cNvSpPr/>
            <p:nvPr userDrawn="1">
              <p:custDataLst>
                <p:tags r:id="rId6"/>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2" name="组合 21"/>
            <p:cNvGrpSpPr/>
            <p:nvPr userDrawn="1"/>
          </p:nvGrpSpPr>
          <p:grpSpPr>
            <a:xfrm>
              <a:off x="11407368" y="450850"/>
              <a:ext cx="379005" cy="311513"/>
              <a:chOff x="383382" y="4958557"/>
              <a:chExt cx="521493" cy="428627"/>
            </a:xfrm>
          </p:grpSpPr>
          <p:cxnSp>
            <p:nvCxnSpPr>
              <p:cNvPr id="24" name="直接连接符 23"/>
              <p:cNvCxnSpPr/>
              <p:nvPr userDrawn="1">
                <p:custDataLst>
                  <p:tags r:id="rId8"/>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9"/>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0"/>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7"/>
              </p:custDataLst>
            </p:nvPr>
          </p:nvSpPr>
          <p:spPr>
            <a:xfrm rot="10800000">
              <a:off x="398278" y="5849857"/>
              <a:ext cx="1444247" cy="703943"/>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sp>
        <p:nvSpPr>
          <p:cNvPr id="3" name="日期占位符 2"/>
          <p:cNvSpPr>
            <a:spLocks noGrp="1"/>
          </p:cNvSpPr>
          <p:nvPr>
            <p:ph type="dt" sz="half" idx="10"/>
            <p:custDataLst>
              <p:tags r:id="rId2"/>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3"/>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502447" y="1626121"/>
            <a:ext cx="8139178" cy="4041680"/>
          </a:xfrm>
        </p:spPr>
        <p:txBody>
          <a:bodyPr/>
          <a:lstStyle>
            <a:lvl1pPr>
              <a:defRPr baseline="0">
                <a:solidFill>
                  <a:schemeClr val="tx1">
                    <a:lumMod val="85000"/>
                    <a:lumOff val="15000"/>
                  </a:schemeClr>
                </a:solidFill>
                <a:latin typeface="Arial" panose="020B0604020202020204" pitchFamily="34" charset="0"/>
              </a:defRPr>
            </a:lvl1pPr>
            <a:lvl2pPr>
              <a:defRPr baseline="0">
                <a:solidFill>
                  <a:schemeClr val="tx1">
                    <a:lumMod val="85000"/>
                    <a:lumOff val="15000"/>
                  </a:schemeClr>
                </a:solidFill>
                <a:latin typeface="Arial" panose="020B0604020202020204" pitchFamily="34" charset="0"/>
              </a:defRPr>
            </a:lvl2pPr>
            <a:lvl3pPr>
              <a:defRPr baseline="0">
                <a:solidFill>
                  <a:schemeClr val="tx1">
                    <a:lumMod val="85000"/>
                    <a:lumOff val="15000"/>
                  </a:schemeClr>
                </a:solidFill>
                <a:latin typeface="Arial" panose="020B0604020202020204" pitchFamily="34" charset="0"/>
              </a:defRPr>
            </a:lvl3pPr>
            <a:lvl4pPr>
              <a:defRPr baseline="0">
                <a:solidFill>
                  <a:schemeClr val="tx1">
                    <a:lumMod val="85000"/>
                    <a:lumOff val="15000"/>
                  </a:schemeClr>
                </a:solidFill>
                <a:latin typeface="Arial" panose="020B0604020202020204" pitchFamily="34" charset="0"/>
              </a:defRPr>
            </a:lvl4pPr>
            <a:lvl5pPr>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cxnSp>
        <p:nvCxnSpPr>
          <p:cNvPr id="36" name="直接连接符 35"/>
          <p:cNvCxnSpPr/>
          <p:nvPr userDrawn="1">
            <p:custDataLst>
              <p:tags r:id="rId1"/>
            </p:custDataLst>
          </p:nvPr>
        </p:nvCxnSpPr>
        <p:spPr>
          <a:xfrm>
            <a:off x="4153900" y="4074977"/>
            <a:ext cx="836201"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custDataLst>
              <p:tags r:id="rId2"/>
            </p:custDataLst>
          </p:nvPr>
        </p:nvGrpSpPr>
        <p:grpSpPr>
          <a:xfrm>
            <a:off x="287536" y="0"/>
            <a:ext cx="8145660" cy="6868160"/>
            <a:chOff x="383382" y="0"/>
            <a:chExt cx="10860880" cy="6868160"/>
          </a:xfrm>
        </p:grpSpPr>
        <p:grpSp>
          <p:nvGrpSpPr>
            <p:cNvPr id="11" name="组合 10"/>
            <p:cNvGrpSpPr/>
            <p:nvPr userDrawn="1"/>
          </p:nvGrpSpPr>
          <p:grpSpPr>
            <a:xfrm>
              <a:off x="1074934" y="0"/>
              <a:ext cx="10169328" cy="6868160"/>
              <a:chOff x="1074934" y="0"/>
              <a:chExt cx="10169328" cy="6868160"/>
            </a:xfrm>
          </p:grpSpPr>
          <p:sp>
            <p:nvSpPr>
              <p:cNvPr id="32" name="任意多边形: 形状 31"/>
              <p:cNvSpPr/>
              <p:nvPr userDrawn="1">
                <p:custDataLst>
                  <p:tags r:id="rId23"/>
                </p:custDataLst>
              </p:nvPr>
            </p:nvSpPr>
            <p:spPr>
              <a:xfrm>
                <a:off x="6471729" y="0"/>
                <a:ext cx="4498061" cy="2192408"/>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3" name="任意多边形: 形状 32"/>
              <p:cNvSpPr/>
              <p:nvPr userDrawn="1">
                <p:custDataLst>
                  <p:tags r:id="rId24"/>
                </p:custDataLst>
              </p:nvPr>
            </p:nvSpPr>
            <p:spPr>
              <a:xfrm>
                <a:off x="1465625" y="5164237"/>
                <a:ext cx="3559491" cy="1693763"/>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34" name="矩形 33"/>
              <p:cNvSpPr/>
              <p:nvPr userDrawn="1">
                <p:custDataLst>
                  <p:tags r:id="rId25"/>
                </p:custDataLst>
              </p:nvPr>
            </p:nvSpPr>
            <p:spPr>
              <a:xfrm>
                <a:off x="1074934" y="0"/>
                <a:ext cx="2379466" cy="1660525"/>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35" name="矩形 34"/>
              <p:cNvSpPr/>
              <p:nvPr userDrawn="1">
                <p:custDataLst>
                  <p:tags r:id="rId26"/>
                </p:custDataLst>
              </p:nvPr>
            </p:nvSpPr>
            <p:spPr>
              <a:xfrm>
                <a:off x="8075999" y="5283200"/>
                <a:ext cx="3168263" cy="1584960"/>
              </a:xfrm>
              <a:prstGeom prst="rect">
                <a:avLst/>
              </a:prstGeom>
              <a:solidFill>
                <a:schemeClr val="tx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grpSp>
          <p:nvGrpSpPr>
            <p:cNvPr id="12" name="组合 11"/>
            <p:cNvGrpSpPr/>
            <p:nvPr userDrawn="1"/>
          </p:nvGrpSpPr>
          <p:grpSpPr>
            <a:xfrm>
              <a:off x="383382" y="4958557"/>
              <a:ext cx="521493" cy="428627"/>
              <a:chOff x="383382" y="4958557"/>
              <a:chExt cx="521493" cy="428627"/>
            </a:xfrm>
          </p:grpSpPr>
          <p:cxnSp>
            <p:nvCxnSpPr>
              <p:cNvPr id="29" name="直接连接符 28"/>
              <p:cNvCxnSpPr/>
              <p:nvPr userDrawn="1">
                <p:custDataLst>
                  <p:tags r:id="rId2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custDataLst>
                  <p:tags r:id="rId2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custDataLst>
                  <p:tags r:id="rId2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rot="5400000">
              <a:off x="7319943" y="6431755"/>
              <a:ext cx="423862" cy="428627"/>
              <a:chOff x="383382" y="4958557"/>
              <a:chExt cx="521493" cy="428627"/>
            </a:xfrm>
          </p:grpSpPr>
          <p:cxnSp>
            <p:nvCxnSpPr>
              <p:cNvPr id="26" name="直接连接符 25"/>
              <p:cNvCxnSpPr/>
              <p:nvPr userDrawn="1">
                <p:custDataLst>
                  <p:tags r:id="rId1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userDrawn="1"/>
          </p:nvGrpSpPr>
          <p:grpSpPr>
            <a:xfrm rot="5400000">
              <a:off x="5744084" y="14288"/>
              <a:ext cx="457202" cy="428627"/>
              <a:chOff x="383382" y="4958557"/>
              <a:chExt cx="521493" cy="428627"/>
            </a:xfrm>
          </p:grpSpPr>
          <p:cxnSp>
            <p:nvCxnSpPr>
              <p:cNvPr id="23" name="直接连接符 22"/>
              <p:cNvCxnSpPr/>
              <p:nvPr userDrawn="1">
                <p:custDataLst>
                  <p:tags r:id="rId14"/>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custDataLst>
                  <p:tags r:id="rId15"/>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6"/>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userDrawn="1"/>
          </p:nvGrpSpPr>
          <p:grpSpPr>
            <a:xfrm>
              <a:off x="1844952" y="1028704"/>
              <a:ext cx="8494436" cy="1579353"/>
              <a:chOff x="1844952" y="1028704"/>
              <a:chExt cx="8494436" cy="1579353"/>
            </a:xfrm>
          </p:grpSpPr>
          <p:cxnSp>
            <p:nvCxnSpPr>
              <p:cNvPr id="20" name="直接连接符 19"/>
              <p:cNvCxnSpPr/>
              <p:nvPr userDrawn="1">
                <p:custDataLst>
                  <p:tags r:id="rId11"/>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custDataLst>
                  <p:tags r:id="rId12"/>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custDataLst>
                  <p:tags r:id="rId13"/>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flipV="1">
              <a:off x="1844952" y="4074976"/>
              <a:ext cx="8494436" cy="1975897"/>
              <a:chOff x="1844952" y="1028704"/>
              <a:chExt cx="8494436" cy="1579353"/>
            </a:xfrm>
          </p:grpSpPr>
          <p:cxnSp>
            <p:nvCxnSpPr>
              <p:cNvPr id="17" name="直接连接符 16"/>
              <p:cNvCxnSpPr/>
              <p:nvPr userDrawn="1">
                <p:custDataLst>
                  <p:tags r:id="rId8"/>
                </p:custDataLst>
              </p:nvPr>
            </p:nvCxnSpPr>
            <p:spPr>
              <a:xfrm flipV="1">
                <a:off x="1881257"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custDataLst>
                  <p:tags r:id="rId9"/>
                </p:custDataLst>
              </p:nvPr>
            </p:nvCxnSpPr>
            <p:spPr>
              <a:xfrm flipV="1">
                <a:off x="10308674" y="1057553"/>
                <a:ext cx="0" cy="1550504"/>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custDataLst>
                  <p:tags r:id="rId10"/>
                </p:custDataLst>
              </p:nvPr>
            </p:nvCxnSpPr>
            <p:spPr>
              <a:xfrm flipH="1">
                <a:off x="1844952" y="1028704"/>
                <a:ext cx="8494436" cy="0"/>
              </a:xfrm>
              <a:prstGeom prst="line">
                <a:avLst/>
              </a:prstGeom>
              <a:ln w="63500">
                <a:gradFill flip="none" rotWithShape="1">
                  <a:gsLst>
                    <a:gs pos="0">
                      <a:schemeClr val="accent1"/>
                    </a:gs>
                    <a:gs pos="58000">
                      <a:schemeClr val="accent1">
                        <a:lumMod val="40000"/>
                        <a:lumOff val="60000"/>
                      </a:schemeClr>
                    </a:gs>
                    <a:gs pos="100000">
                      <a:schemeClr val="accent1"/>
                    </a:gs>
                  </a:gsLst>
                  <a:lin ang="0" scaled="0"/>
                  <a:tileRect/>
                </a:gradFill>
              </a:ln>
            </p:spPr>
            <p:style>
              <a:lnRef idx="1">
                <a:schemeClr val="accent1"/>
              </a:lnRef>
              <a:fillRef idx="0">
                <a:schemeClr val="accent1"/>
              </a:fillRef>
              <a:effectRef idx="0">
                <a:schemeClr val="accent1"/>
              </a:effectRef>
              <a:fontRef idx="minor">
                <a:schemeClr val="tx1"/>
              </a:fontRef>
            </p:style>
          </p:cxnSp>
        </p:grpSp>
      </p:grpSp>
      <p:sp>
        <p:nvSpPr>
          <p:cNvPr id="3" name="日期占位符 2"/>
          <p:cNvSpPr>
            <a:spLocks noGrp="1"/>
          </p:cNvSpPr>
          <p:nvPr>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4"/>
            </p:custDataLst>
          </p:nvPr>
        </p:nvSpPr>
        <p:spPr>
          <a:xfrm>
            <a:off x="3087000" y="6389433"/>
            <a:ext cx="2970000" cy="2376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6"/>
            </p:custDataLst>
          </p:nvPr>
        </p:nvSpPr>
        <p:spPr>
          <a:xfrm>
            <a:off x="2111680" y="3069934"/>
            <a:ext cx="4920615" cy="761048"/>
          </a:xfrm>
        </p:spPr>
        <p:txBody>
          <a:bodyPr vert="horz" lIns="90170" tIns="46990" rIns="90170" bIns="46990" rtlCol="0" anchor="b" anchorCtr="0">
            <a:normAutofit/>
          </a:bodyPr>
          <a:lstStyle>
            <a:lvl1pPr marL="0" marR="0" algn="ctr" defTabSz="914400" rtl="0" eaLnBrk="1" fontAlgn="auto" latinLnBrk="0" hangingPunct="1">
              <a:lnSpc>
                <a:spcPct val="100000"/>
              </a:lnSpc>
              <a:buNone/>
              <a:defRPr kumimoji="0" lang="zh-CN" altLang="en-US" sz="405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单击此处编辑标题</a:t>
            </a:r>
          </a:p>
        </p:txBody>
      </p:sp>
      <p:sp>
        <p:nvSpPr>
          <p:cNvPr id="9" name="文本占位符 8"/>
          <p:cNvSpPr>
            <a:spLocks noGrp="1"/>
          </p:cNvSpPr>
          <p:nvPr>
            <p:ph type="body" sz="quarter" idx="13"/>
            <p:custDataLst>
              <p:tags r:id="rId7"/>
            </p:custDataLst>
          </p:nvPr>
        </p:nvSpPr>
        <p:spPr>
          <a:xfrm>
            <a:off x="2111680" y="4333397"/>
            <a:ext cx="4920615" cy="602623"/>
          </a:xfrm>
        </p:spPr>
        <p:txBody>
          <a:bodyPr lIns="90170" tIns="46990" rIns="90170" bIns="46990">
            <a:normAutofit/>
          </a:bodyPr>
          <a:lstStyle>
            <a:lvl1pPr marL="0" indent="0" algn="ctr">
              <a:buNone/>
              <a:defRPr sz="1500" baseline="0">
                <a:solidFill>
                  <a:schemeClr val="tx1">
                    <a:lumMod val="85000"/>
                    <a:lumOff val="15000"/>
                  </a:schemeClr>
                </a:solidFill>
                <a:latin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8482965" y="496808"/>
            <a:ext cx="391001" cy="321469"/>
            <a:chOff x="383382" y="4958557"/>
            <a:chExt cx="521493" cy="428627"/>
          </a:xfrm>
        </p:grpSpPr>
        <p:cxnSp>
          <p:nvCxnSpPr>
            <p:cNvPr id="15" name="直接连接符 14"/>
            <p:cNvCxnSpPr/>
            <p:nvPr userDrawn="1">
              <p:custDataLst>
                <p:tags r:id="rId7"/>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8"/>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9"/>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8" name="任意多边形: 形状 17"/>
          <p:cNvSpPr/>
          <p:nvPr userDrawn="1">
            <p:custDataLst>
              <p:tags r:id="rId2"/>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p:ph type="title"/>
            <p:custDataLst>
              <p:tags r:id="rId3"/>
            </p:custDataLst>
          </p:nvPr>
        </p:nvSpPr>
        <p:spPr>
          <a:xfrm>
            <a:off x="502411" y="498476"/>
            <a:ext cx="8139178" cy="33147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5"/>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19551" y="304165"/>
            <a:ext cx="8704898" cy="62496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grpSp>
        <p:nvGrpSpPr>
          <p:cNvPr id="22" name="组合 21"/>
          <p:cNvGrpSpPr/>
          <p:nvPr userDrawn="1">
            <p:custDataLst>
              <p:tags r:id="rId2"/>
            </p:custDataLst>
          </p:nvPr>
        </p:nvGrpSpPr>
        <p:grpSpPr>
          <a:xfrm>
            <a:off x="8555355" y="489823"/>
            <a:ext cx="284321" cy="233839"/>
            <a:chOff x="383382" y="4958557"/>
            <a:chExt cx="521493" cy="428627"/>
          </a:xfrm>
        </p:grpSpPr>
        <p:cxnSp>
          <p:nvCxnSpPr>
            <p:cNvPr id="24" name="直接连接符 23"/>
            <p:cNvCxnSpPr/>
            <p:nvPr userDrawn="1">
              <p:custDataLst>
                <p:tags r:id="rId9"/>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custDataLst>
                <p:tags r:id="rId10"/>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1"/>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3" name="任意多边形: 形状 22"/>
          <p:cNvSpPr/>
          <p:nvPr userDrawn="1">
            <p:custDataLst>
              <p:tags r:id="rId3"/>
            </p:custDataLst>
          </p:nvPr>
        </p:nvSpPr>
        <p:spPr>
          <a:xfrm rot="10800000">
            <a:off x="298609" y="5937647"/>
            <a:ext cx="1082993" cy="528161"/>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hasCustomPrompt="1"/>
            <p:custDataLst>
              <p:tags r:id="rId4"/>
            </p:custDataLst>
          </p:nvPr>
        </p:nvSpPr>
        <p:spPr>
          <a:xfrm>
            <a:off x="961200" y="1339650"/>
            <a:ext cx="7219800" cy="542700"/>
          </a:xfrm>
        </p:spPr>
        <p:txBody>
          <a:bodyPr anchor="ctr">
            <a:normAutofit/>
          </a:bodyPr>
          <a:lstStyle>
            <a:lvl1pP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960835" y="2594250"/>
            <a:ext cx="7219950" cy="2583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6"/>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7"/>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8"/>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617595"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dirty="0">
              <a:sym typeface="+mn-ea"/>
            </a:endParaRPr>
          </a:p>
        </p:txBody>
      </p:sp>
      <p:grpSp>
        <p:nvGrpSpPr>
          <p:cNvPr id="24" name="组合 23"/>
          <p:cNvGrpSpPr/>
          <p:nvPr userDrawn="1">
            <p:custDataLst>
              <p:tags r:id="rId2"/>
            </p:custDataLst>
          </p:nvPr>
        </p:nvGrpSpPr>
        <p:grpSpPr>
          <a:xfrm>
            <a:off x="8482965" y="496808"/>
            <a:ext cx="391001" cy="321469"/>
            <a:chOff x="383382" y="4958557"/>
            <a:chExt cx="521493" cy="428627"/>
          </a:xfrm>
        </p:grpSpPr>
        <p:cxnSp>
          <p:nvCxnSpPr>
            <p:cNvPr id="26" name="直接连接符 25"/>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5" name="任意多边形: 形状 24"/>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hasCustomPrompt="1"/>
            <p:custDataLst>
              <p:tags r:id="rId4"/>
            </p:custDataLst>
          </p:nvPr>
        </p:nvSpPr>
        <p:spPr>
          <a:xfrm>
            <a:off x="437400" y="880650"/>
            <a:ext cx="2970000" cy="661500"/>
          </a:xfrm>
        </p:spPr>
        <p:txBody>
          <a:bodyPr anchor="ctr">
            <a:normAutofit/>
          </a:bodyPr>
          <a:lstStyle>
            <a:lvl1pP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440100" y="2275650"/>
            <a:ext cx="2967300" cy="3069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3825900" y="1405930"/>
            <a:ext cx="4860000" cy="381595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12" name="组合 11"/>
          <p:cNvGrpSpPr/>
          <p:nvPr userDrawn="1">
            <p:custDataLst>
              <p:tags r:id="rId2"/>
            </p:custDataLst>
          </p:nvPr>
        </p:nvGrpSpPr>
        <p:grpSpPr>
          <a:xfrm>
            <a:off x="8482965" y="496808"/>
            <a:ext cx="391001" cy="321469"/>
            <a:chOff x="383382" y="4958557"/>
            <a:chExt cx="521493" cy="428627"/>
          </a:xfrm>
        </p:grpSpPr>
        <p:cxnSp>
          <p:nvCxnSpPr>
            <p:cNvPr id="14" name="直接连接符 13"/>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 name="任意多边形: 形状 12"/>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100"/>
          </a:p>
        </p:txBody>
      </p:sp>
      <p:sp>
        <p:nvSpPr>
          <p:cNvPr id="2" name="标题 1"/>
          <p:cNvSpPr>
            <a:spLocks noGrp="1"/>
          </p:cNvSpPr>
          <p:nvPr>
            <p:ph type="title"/>
            <p:custDataLst>
              <p:tags r:id="rId4"/>
            </p:custDataLst>
          </p:nvPr>
        </p:nvSpPr>
        <p:spPr>
          <a:xfrm>
            <a:off x="459000" y="859500"/>
            <a:ext cx="8232300" cy="469800"/>
          </a:xfrm>
        </p:spPr>
        <p:txBody>
          <a:bodyPr anchor="ctr">
            <a:normAutofit/>
          </a:bodyPr>
          <a:lstStyle>
            <a:lvl1pPr algn="ctr">
              <a:defRPr sz="27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a:t>单击此处编辑母版标题样式</a:t>
            </a:r>
          </a:p>
        </p:txBody>
      </p:sp>
      <p:sp>
        <p:nvSpPr>
          <p:cNvPr id="3" name="日期占位符 2"/>
          <p:cNvSpPr>
            <a:spLocks noGrp="1"/>
          </p:cNvSpPr>
          <p:nvPr>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459000" y="1763100"/>
            <a:ext cx="8231981" cy="621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459581" y="3236850"/>
            <a:ext cx="8224200" cy="25731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sym typeface="+mn-ea"/>
              </a:rPr>
              <a:t>第</a:t>
            </a:r>
            <a:r>
              <a:rPr lang="zh-CN" altLang="en-US" dirty="0"/>
              <a:t>二级</a:t>
            </a:r>
          </a:p>
          <a:p>
            <a:pPr lvl="2"/>
            <a:r>
              <a:rPr lang="zh-CN" altLang="en-US" dirty="0">
                <a:sym typeface="+mn-ea"/>
              </a:rPr>
              <a:t>第</a:t>
            </a:r>
            <a:r>
              <a:rPr lang="zh-CN" altLang="en-US" dirty="0"/>
              <a:t>三级</a:t>
            </a:r>
          </a:p>
          <a:p>
            <a:pPr lvl="3"/>
            <a:r>
              <a:rPr lang="zh-CN" altLang="en-US" dirty="0">
                <a:sym typeface="+mn-ea"/>
              </a:rPr>
              <a:t>第</a:t>
            </a:r>
            <a:r>
              <a:rPr lang="zh-CN" altLang="en-US" dirty="0"/>
              <a:t>四级</a:t>
            </a:r>
          </a:p>
          <a:p>
            <a:pPr lvl="4"/>
            <a:r>
              <a:rPr lang="zh-CN" altLang="en-US" dirty="0">
                <a:sym typeface="+mn-ea"/>
              </a:rPr>
              <a:t>第</a:t>
            </a:r>
            <a:r>
              <a:rPr lang="zh-CN" altLang="en-US" dirty="0"/>
              <a:t>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9144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grpSp>
        <p:nvGrpSpPr>
          <p:cNvPr id="30" name="组合 29"/>
          <p:cNvGrpSpPr/>
          <p:nvPr userDrawn="1">
            <p:custDataLst>
              <p:tags r:id="rId2"/>
            </p:custDataLst>
          </p:nvPr>
        </p:nvGrpSpPr>
        <p:grpSpPr>
          <a:xfrm>
            <a:off x="8482965" y="496808"/>
            <a:ext cx="391001" cy="321469"/>
            <a:chOff x="383382" y="4958557"/>
            <a:chExt cx="521493" cy="428627"/>
          </a:xfrm>
        </p:grpSpPr>
        <p:cxnSp>
          <p:nvCxnSpPr>
            <p:cNvPr id="32" name="直接连接符 31"/>
            <p:cNvCxnSpPr/>
            <p:nvPr userDrawn="1">
              <p:custDataLst>
                <p:tags r:id="rId10"/>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custDataLst>
                <p:tags r:id="rId11"/>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custDataLst>
                <p:tags r:id="rId12"/>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31" name="任意多边形: 形状 30"/>
          <p:cNvSpPr/>
          <p:nvPr userDrawn="1">
            <p:custDataLst>
              <p:tags r:id="rId3"/>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2" name="标题 1"/>
          <p:cNvSpPr>
            <a:spLocks noGrp="1"/>
          </p:cNvSpPr>
          <p:nvPr userDrawn="1">
            <p:ph type="title"/>
            <p:custDataLst>
              <p:tags r:id="rId4"/>
            </p:custDataLst>
          </p:nvPr>
        </p:nvSpPr>
        <p:spPr>
          <a:xfrm>
            <a:off x="453600" y="740250"/>
            <a:ext cx="8232300" cy="4239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8"/>
            </p:custDataLst>
          </p:nvPr>
        </p:nvSpPr>
        <p:spPr>
          <a:xfrm>
            <a:off x="453628" y="2082600"/>
            <a:ext cx="8243100" cy="24084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userDrawn="1">
            <p:ph type="body" sz="quarter" idx="14"/>
            <p:custDataLst>
              <p:tags r:id="rId9"/>
            </p:custDataLst>
          </p:nvPr>
        </p:nvSpPr>
        <p:spPr>
          <a:xfrm>
            <a:off x="445500" y="5306850"/>
            <a:ext cx="8251200" cy="7587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9144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userDrawn="1">
            <p:ph type="title"/>
            <p:custDataLst>
              <p:tags r:id="rId2"/>
            </p:custDataLst>
          </p:nvPr>
        </p:nvSpPr>
        <p:spPr>
          <a:xfrm>
            <a:off x="434700" y="292846"/>
            <a:ext cx="8278200" cy="331473"/>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userDrawn="1">
            <p:ph type="dt" sz="half" idx="10"/>
            <p:custDataLst>
              <p:tags r:id="rId3"/>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4"/>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内容占位符 6"/>
          <p:cNvSpPr>
            <a:spLocks noGrp="1"/>
          </p:cNvSpPr>
          <p:nvPr userDrawn="1">
            <p:ph sz="quarter" idx="13"/>
            <p:custDataLst>
              <p:tags r:id="rId6"/>
            </p:custDataLst>
          </p:nvPr>
        </p:nvSpPr>
        <p:spPr>
          <a:xfrm>
            <a:off x="434700" y="2025000"/>
            <a:ext cx="4006800" cy="217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7"/>
            </p:custDataLst>
          </p:nvPr>
        </p:nvSpPr>
        <p:spPr>
          <a:xfrm>
            <a:off x="4681800" y="2025000"/>
            <a:ext cx="4025700" cy="21708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userDrawn="1">
            <p:ph type="body" sz="quarter" idx="15"/>
            <p:custDataLst>
              <p:tags r:id="rId8"/>
            </p:custDataLst>
          </p:nvPr>
        </p:nvSpPr>
        <p:spPr>
          <a:xfrm>
            <a:off x="429300" y="4914450"/>
            <a:ext cx="4006800" cy="585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userDrawn="1">
            <p:ph type="body" sz="quarter" idx="16"/>
            <p:custDataLst>
              <p:tags r:id="rId9"/>
            </p:custDataLst>
          </p:nvPr>
        </p:nvSpPr>
        <p:spPr>
          <a:xfrm>
            <a:off x="4689900" y="4910850"/>
            <a:ext cx="4025700" cy="585900"/>
          </a:xfrm>
        </p:spPr>
        <p:txBody>
          <a:bodyPr>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23" name="组合 22"/>
          <p:cNvGrpSpPr/>
          <p:nvPr userDrawn="1">
            <p:custDataLst>
              <p:tags r:id="rId10"/>
            </p:custDataLst>
          </p:nvPr>
        </p:nvGrpSpPr>
        <p:grpSpPr>
          <a:xfrm>
            <a:off x="8482965" y="496808"/>
            <a:ext cx="391001" cy="321469"/>
            <a:chOff x="383382" y="4958557"/>
            <a:chExt cx="521493" cy="428627"/>
          </a:xfrm>
        </p:grpSpPr>
        <p:cxnSp>
          <p:nvCxnSpPr>
            <p:cNvPr id="25" name="直接连接符 24"/>
            <p:cNvCxnSpPr/>
            <p:nvPr userDrawn="1">
              <p:custDataLst>
                <p:tags r:id="rId12"/>
              </p:custDataLst>
            </p:nvPr>
          </p:nvCxnSpPr>
          <p:spPr>
            <a:xfrm>
              <a:off x="383382" y="4958557"/>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custDataLst>
                <p:tags r:id="rId13"/>
              </p:custDataLst>
            </p:nvPr>
          </p:nvCxnSpPr>
          <p:spPr>
            <a:xfrm>
              <a:off x="383382" y="5172871"/>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custDataLst>
                <p:tags r:id="rId14"/>
              </p:custDataLst>
            </p:nvPr>
          </p:nvCxnSpPr>
          <p:spPr>
            <a:xfrm>
              <a:off x="383382" y="5387184"/>
              <a:ext cx="521493" cy="0"/>
            </a:xfrm>
            <a:prstGeom prst="line">
              <a:avLst/>
            </a:prstGeom>
            <a:ln w="63500">
              <a:gradFill>
                <a:gsLst>
                  <a:gs pos="0">
                    <a:schemeClr val="accent1">
                      <a:lumMod val="40000"/>
                      <a:lumOff val="60000"/>
                    </a:schemeClr>
                  </a:gs>
                  <a:gs pos="57000">
                    <a:schemeClr val="accent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24" name="任意多边形: 形状 23"/>
          <p:cNvSpPr/>
          <p:nvPr userDrawn="1">
            <p:custDataLst>
              <p:tags r:id="rId11"/>
            </p:custDataLst>
          </p:nvPr>
        </p:nvSpPr>
        <p:spPr>
          <a:xfrm rot="10800000">
            <a:off x="118110" y="6153785"/>
            <a:ext cx="1082993" cy="70421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63" name="任意多边形: 形状 62"/>
          <p:cNvSpPr/>
          <p:nvPr userDrawn="1">
            <p:custDataLst>
              <p:tags r:id="rId1"/>
            </p:custDataLst>
          </p:nvPr>
        </p:nvSpPr>
        <p:spPr>
          <a:xfrm>
            <a:off x="4853940" y="0"/>
            <a:ext cx="3373755" cy="2192655"/>
          </a:xfrm>
          <a:custGeom>
            <a:avLst/>
            <a:gdLst>
              <a:gd name="connsiteX0" fmla="*/ 0 w 4498061"/>
              <a:gd name="connsiteY0" fmla="*/ 0 h 2192408"/>
              <a:gd name="connsiteX1" fmla="*/ 4498061 w 4498061"/>
              <a:gd name="connsiteY1" fmla="*/ 0 h 2192408"/>
              <a:gd name="connsiteX2" fmla="*/ 4489445 w 4498061"/>
              <a:gd name="connsiteY2" fmla="*/ 170624 h 2192408"/>
              <a:gd name="connsiteX3" fmla="*/ 2249030 w 4498061"/>
              <a:gd name="connsiteY3" fmla="*/ 2192408 h 2192408"/>
              <a:gd name="connsiteX4" fmla="*/ 8615 w 4498061"/>
              <a:gd name="connsiteY4" fmla="*/ 170624 h 2192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061" h="2192408">
                <a:moveTo>
                  <a:pt x="0" y="0"/>
                </a:moveTo>
                <a:lnTo>
                  <a:pt x="4498061" y="0"/>
                </a:lnTo>
                <a:lnTo>
                  <a:pt x="4489445" y="170624"/>
                </a:lnTo>
                <a:cubicBezTo>
                  <a:pt x="4374118" y="1306230"/>
                  <a:pt x="3415063" y="2192408"/>
                  <a:pt x="2249030" y="2192408"/>
                </a:cubicBezTo>
                <a:cubicBezTo>
                  <a:pt x="1082998" y="2192408"/>
                  <a:pt x="123943" y="1306230"/>
                  <a:pt x="8615" y="170624"/>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p>
        </p:txBody>
      </p:sp>
      <p:sp>
        <p:nvSpPr>
          <p:cNvPr id="64" name="任意多边形: 形状 63"/>
          <p:cNvSpPr/>
          <p:nvPr userDrawn="1">
            <p:custDataLst>
              <p:tags r:id="rId2"/>
            </p:custDataLst>
          </p:nvPr>
        </p:nvSpPr>
        <p:spPr>
          <a:xfrm>
            <a:off x="1099185" y="5164455"/>
            <a:ext cx="2669381" cy="1693545"/>
          </a:xfrm>
          <a:custGeom>
            <a:avLst/>
            <a:gdLst>
              <a:gd name="connsiteX0" fmla="*/ 1779745 w 3559491"/>
              <a:gd name="connsiteY0" fmla="*/ 0 h 1693763"/>
              <a:gd name="connsiteX1" fmla="*/ 3554851 w 3559491"/>
              <a:gd name="connsiteY1" fmla="*/ 1601882 h 1693763"/>
              <a:gd name="connsiteX2" fmla="*/ 3559491 w 3559491"/>
              <a:gd name="connsiteY2" fmla="*/ 1693763 h 1693763"/>
              <a:gd name="connsiteX3" fmla="*/ 0 w 3559491"/>
              <a:gd name="connsiteY3" fmla="*/ 1693763 h 1693763"/>
              <a:gd name="connsiteX4" fmla="*/ 4639 w 3559491"/>
              <a:gd name="connsiteY4" fmla="*/ 1601882 h 1693763"/>
              <a:gd name="connsiteX5" fmla="*/ 1779745 w 3559491"/>
              <a:gd name="connsiteY5" fmla="*/ 0 h 16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9491" h="1693763">
                <a:moveTo>
                  <a:pt x="1779745" y="0"/>
                </a:moveTo>
                <a:cubicBezTo>
                  <a:pt x="2703606" y="0"/>
                  <a:pt x="3463476" y="702129"/>
                  <a:pt x="3554851" y="1601882"/>
                </a:cubicBezTo>
                <a:lnTo>
                  <a:pt x="3559491" y="1693763"/>
                </a:lnTo>
                <a:lnTo>
                  <a:pt x="0" y="1693763"/>
                </a:lnTo>
                <a:lnTo>
                  <a:pt x="4639" y="1601882"/>
                </a:lnTo>
                <a:cubicBezTo>
                  <a:pt x="96014" y="702129"/>
                  <a:pt x="855884" y="0"/>
                  <a:pt x="1779745" y="0"/>
                </a:cubicBezTo>
                <a:close/>
              </a:path>
            </a:pathLst>
          </a:cu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dirty="0"/>
          </a:p>
        </p:txBody>
      </p:sp>
      <p:sp>
        <p:nvSpPr>
          <p:cNvPr id="10" name="矩形 9"/>
          <p:cNvSpPr/>
          <p:nvPr userDrawn="1">
            <p:custDataLst>
              <p:tags r:id="rId3"/>
            </p:custDataLst>
          </p:nvPr>
        </p:nvSpPr>
        <p:spPr>
          <a:xfrm>
            <a:off x="0" y="1576668"/>
            <a:ext cx="9144000" cy="370466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00">
              <a:sym typeface="+mn-ea"/>
            </a:endParaRPr>
          </a:p>
        </p:txBody>
      </p:sp>
      <p:sp>
        <p:nvSpPr>
          <p:cNvPr id="2" name="标题 1"/>
          <p:cNvSpPr>
            <a:spLocks noGrp="1"/>
          </p:cNvSpPr>
          <p:nvPr userDrawn="1">
            <p:ph type="title" hasCustomPrompt="1"/>
            <p:custDataLst>
              <p:tags r:id="rId4"/>
            </p:custDataLst>
          </p:nvPr>
        </p:nvSpPr>
        <p:spPr>
          <a:xfrm>
            <a:off x="1142100" y="1637550"/>
            <a:ext cx="6858000" cy="17901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a:xfrm>
            <a:off x="659807" y="6389433"/>
            <a:ext cx="2025000" cy="237600"/>
          </a:xfrm>
        </p:spPr>
        <p:txBody>
          <a:bodyPr/>
          <a:lstStyle/>
          <a:p>
            <a:fld id="{760FBDFE-C587-4B4C-A407-44438C67B59E}" type="datetimeFigureOut">
              <a:rPr lang="zh-CN" altLang="en-US" smtClean="0"/>
              <a:t>2021/10/21</a:t>
            </a:fld>
            <a:endParaRPr lang="zh-CN" altLang="en-US"/>
          </a:p>
        </p:txBody>
      </p:sp>
      <p:sp>
        <p:nvSpPr>
          <p:cNvPr id="4" name="页脚占位符 3"/>
          <p:cNvSpPr>
            <a:spLocks noGrp="1"/>
          </p:cNvSpPr>
          <p:nvPr userDrawn="1">
            <p:ph type="ftr" sz="quarter" idx="11"/>
            <p:custDataLst>
              <p:tags r:id="rId6"/>
            </p:custDataLst>
          </p:nvPr>
        </p:nvSpPr>
        <p:spPr>
          <a:xfrm>
            <a:off x="3087000" y="6389433"/>
            <a:ext cx="2970000" cy="237600"/>
          </a:xfrm>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a:xfrm>
            <a:off x="6457950" y="6389433"/>
            <a:ext cx="2025000" cy="237600"/>
          </a:xfrm>
        </p:spPr>
        <p:txBody>
          <a:body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141810" y="4069800"/>
            <a:ext cx="6858000" cy="1242000"/>
          </a:xfrm>
        </p:spPr>
        <p:txBody>
          <a:bodyPr>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4.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t>2021/10/21</a:t>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05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Layout" Target="../slideLayouts/slideLayout12.xml"/><Relationship Id="rId5" Type="http://schemas.openxmlformats.org/officeDocument/2006/relationships/tags" Target="../tags/tag262.xml"/><Relationship Id="rId4" Type="http://schemas.openxmlformats.org/officeDocument/2006/relationships/tags" Target="../tags/tag26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7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17.xml"/><Relationship Id="rId1" Type="http://schemas.openxmlformats.org/officeDocument/2006/relationships/tags" Target="../tags/tag273.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slideLayout" Target="../slideLayouts/slideLayout17.xml"/><Relationship Id="rId1" Type="http://schemas.openxmlformats.org/officeDocument/2006/relationships/tags" Target="../tags/tag274.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slideLayout" Target="../slideLayouts/slideLayout17.xml"/><Relationship Id="rId1" Type="http://schemas.openxmlformats.org/officeDocument/2006/relationships/tags" Target="../tags/tag275.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slideLayout" Target="../slideLayouts/slideLayout17.xml"/><Relationship Id="rId1" Type="http://schemas.openxmlformats.org/officeDocument/2006/relationships/tags" Target="../tags/tag276.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17.xml"/><Relationship Id="rId1" Type="http://schemas.openxmlformats.org/officeDocument/2006/relationships/tags" Target="../tags/tag27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7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8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8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6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8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6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6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26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68.xml"/><Relationship Id="rId1" Type="http://schemas.openxmlformats.org/officeDocument/2006/relationships/tags" Target="../tags/tag267.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26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7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251710" y="3001644"/>
            <a:ext cx="4640580" cy="801053"/>
          </a:xfrm>
        </p:spPr>
        <p:txBody>
          <a:bodyPr>
            <a:normAutofit/>
          </a:bodyPr>
          <a:lstStyle/>
          <a:p>
            <a:r>
              <a:rPr lang="zh-CN" altLang="en-US">
                <a:solidFill>
                  <a:schemeClr val="accent1">
                    <a:lumMod val="50000"/>
                  </a:schemeClr>
                </a:solidFill>
                <a:ea typeface="微软雅黑" panose="020B0503020204020204" charset="-122"/>
              </a:rPr>
              <a:t>天气预报</a:t>
            </a:r>
            <a:r>
              <a:rPr lang="en-US" altLang="zh-CN">
                <a:solidFill>
                  <a:schemeClr val="accent1">
                    <a:lumMod val="50000"/>
                  </a:schemeClr>
                </a:solidFill>
                <a:ea typeface="微软雅黑" panose="020B0503020204020204" charset="-122"/>
              </a:rPr>
              <a:t>app</a:t>
            </a:r>
            <a:endParaRPr lang="zh-CN" altLang="en-US">
              <a:solidFill>
                <a:schemeClr val="accent1">
                  <a:lumMod val="50000"/>
                </a:schemeClr>
              </a:solidFill>
              <a:ea typeface="微软雅黑" panose="020B0503020204020204" charset="-122"/>
            </a:endParaRPr>
          </a:p>
        </p:txBody>
      </p:sp>
      <p:sp>
        <p:nvSpPr>
          <p:cNvPr id="3" name="副标题 2"/>
          <p:cNvSpPr>
            <a:spLocks noGrp="1"/>
          </p:cNvSpPr>
          <p:nvPr>
            <p:ph type="subTitle" idx="1"/>
            <p:custDataLst>
              <p:tags r:id="rId3"/>
            </p:custDataLst>
          </p:nvPr>
        </p:nvSpPr>
        <p:spPr>
          <a:xfrm>
            <a:off x="2251710" y="4168896"/>
            <a:ext cx="4640582" cy="296397"/>
          </a:xfrm>
        </p:spPr>
        <p:txBody>
          <a:bodyPr>
            <a:normAutofit/>
          </a:bodyPr>
          <a:lstStyle/>
          <a:p>
            <a:r>
              <a:rPr lang="zh-CN" altLang="en-US" sz="1050">
                <a:solidFill>
                  <a:schemeClr val="dk1">
                    <a:lumMod val="75000"/>
                    <a:lumOff val="25000"/>
                  </a:schemeClr>
                </a:solidFill>
              </a:rPr>
              <a:t>第一阶段任务汇报</a:t>
            </a:r>
          </a:p>
        </p:txBody>
      </p:sp>
      <p:sp>
        <p:nvSpPr>
          <p:cNvPr id="7" name="文本占位符 6"/>
          <p:cNvSpPr>
            <a:spLocks noGrp="1"/>
          </p:cNvSpPr>
          <p:nvPr>
            <p:ph type="body" sz="quarter" idx="13"/>
            <p:custDataLst>
              <p:tags r:id="rId4"/>
            </p:custDataLst>
          </p:nvPr>
        </p:nvSpPr>
        <p:spPr>
          <a:xfrm>
            <a:off x="2700655" y="4688205"/>
            <a:ext cx="4229100" cy="378460"/>
          </a:xfrm>
        </p:spPr>
        <p:txBody>
          <a:bodyPr/>
          <a:lstStyle/>
          <a:p>
            <a:r>
              <a:rPr lang="zh-CN" altLang="en-US">
                <a:solidFill>
                  <a:schemeClr val="dk1">
                    <a:lumMod val="85000"/>
                    <a:lumOff val="15000"/>
                  </a:schemeClr>
                </a:solidFill>
              </a:rPr>
              <a:t>小组成员：李奕潼，陈晓烁，文悦言，张淼然</a:t>
            </a:r>
            <a:endParaRPr lang="en-US" altLang="zh-CN">
              <a:solidFill>
                <a:schemeClr val="dk1">
                  <a:lumMod val="85000"/>
                  <a:lumOff val="15000"/>
                </a:schemeClr>
              </a:solidFill>
            </a:endParaRPr>
          </a:p>
        </p:txBody>
      </p:sp>
      <p:sp>
        <p:nvSpPr>
          <p:cNvPr id="4" name="文本框 3"/>
          <p:cNvSpPr txBox="1"/>
          <p:nvPr>
            <p:custDataLst>
              <p:tags r:id="rId5"/>
            </p:custDataLst>
          </p:nvPr>
        </p:nvSpPr>
        <p:spPr>
          <a:xfrm>
            <a:off x="2915920" y="2132965"/>
            <a:ext cx="2955925" cy="617220"/>
          </a:xfrm>
          <a:prstGeom prst="rect">
            <a:avLst/>
          </a:prstGeom>
          <a:noFill/>
        </p:spPr>
        <p:txBody>
          <a:bodyPr wrap="square" rtlCol="0" anchor="ctr" anchorCtr="0">
            <a:noAutofit/>
          </a:bodyPr>
          <a:lstStyle>
            <a:defPPr>
              <a:defRPr lang="zh-CN"/>
            </a:defPPr>
            <a:lvl1pPr algn="ctr">
              <a:defRPr sz="7200" b="1">
                <a:solidFill>
                  <a:schemeClr val="accent1"/>
                </a:solidFill>
                <a:latin typeface="Arial" panose="020B0604020202020204" pitchFamily="34" charset="0"/>
                <a:ea typeface="微软雅黑" panose="020B0503020204020204" charset="-122"/>
              </a:defRPr>
            </a:lvl1pPr>
          </a:lstStyle>
          <a:p>
            <a:r>
              <a:rPr lang="en-US" altLang="zh-CN" sz="4500" dirty="0">
                <a:solidFill>
                  <a:schemeClr val="dk1"/>
                </a:solidFill>
              </a:rPr>
              <a:t>2021-A13</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1628775"/>
            <a:ext cx="5301615" cy="2051050"/>
          </a:xfrm>
        </p:spPr>
        <p:txBody>
          <a:bodyPr>
            <a:normAutofit/>
          </a:bodyPr>
          <a:lstStyle/>
          <a:p>
            <a:r>
              <a:rPr lang="en-US" altLang="zh-CN"/>
              <a:t>3.</a:t>
            </a:r>
            <a:r>
              <a:rPr lang="zh-CN" altLang="en-US"/>
              <a:t>产品设计方案的合理性和完整性</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t>产品设计方案的合理性</a:t>
            </a:r>
          </a:p>
        </p:txBody>
      </p:sp>
      <p:sp>
        <p:nvSpPr>
          <p:cNvPr id="11" name="标题 1"/>
          <p:cNvSpPr>
            <a:spLocks noGrp="1"/>
          </p:cNvSpPr>
          <p:nvPr/>
        </p:nvSpPr>
        <p:spPr>
          <a:xfrm>
            <a:off x="1475740" y="1124585"/>
            <a:ext cx="6169660" cy="4875530"/>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z="2000" b="0">
                <a:solidFill>
                  <a:schemeClr val="accent1"/>
                </a:solidFill>
                <a:effectLst>
                  <a:outerShdw blurRad="38100" dist="25400" dir="5400000" algn="ctr" rotWithShape="0">
                    <a:srgbClr val="6E747A">
                      <a:alpha val="43000"/>
                    </a:srgbClr>
                  </a:outerShdw>
                </a:effectLst>
                <a:sym typeface="+mn-ea"/>
              </a:rPr>
              <a:t>·</a:t>
            </a:r>
            <a:r>
              <a:rPr sz="2000" b="0">
                <a:solidFill>
                  <a:schemeClr val="accent1"/>
                </a:solidFill>
                <a:effectLst>
                  <a:outerShdw blurRad="38100" dist="25400" dir="5400000" algn="ctr" rotWithShape="0">
                    <a:srgbClr val="6E747A">
                      <a:alpha val="43000"/>
                    </a:srgbClr>
                  </a:outerShdw>
                </a:effectLst>
                <a:sym typeface="+mn-ea"/>
              </a:rPr>
              <a:t>技术合理性</a:t>
            </a:r>
            <a:endParaRPr sz="2000" b="0">
              <a:solidFill>
                <a:schemeClr val="accent1"/>
              </a:solidFill>
              <a:effectLst>
                <a:outerShdw blurRad="38100" dist="25400" dir="5400000" algn="ctr" rotWithShape="0">
                  <a:srgbClr val="6E747A">
                    <a:alpha val="43000"/>
                  </a:srgbClr>
                </a:outerShdw>
              </a:effectLst>
            </a:endParaRPr>
          </a:p>
          <a:p>
            <a:endParaRPr sz="2000" b="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691640" y="2814320"/>
            <a:ext cx="5906770" cy="1229995"/>
          </a:xfrm>
          <a:prstGeom prst="rect">
            <a:avLst/>
          </a:prstGeom>
          <a:noFill/>
        </p:spPr>
        <p:txBody>
          <a:bodyPr wrap="square" rtlCol="0">
            <a:spAutoFit/>
          </a:bodyPr>
          <a:lstStyle/>
          <a:p>
            <a:r>
              <a:rPr lang="zh-CN" altLang="en-US" sz="2000" b="1"/>
              <a:t>开发环境：Android Studio</a:t>
            </a:r>
          </a:p>
          <a:p>
            <a:r>
              <a:rPr lang="zh-CN" altLang="en-US"/>
              <a:t>基于模板的向导来生成常用的 Android 应用设计和组件</a:t>
            </a:r>
          </a:p>
          <a:p>
            <a:r>
              <a:rPr lang="zh-CN" altLang="en-US"/>
              <a:t>功能强大的布局编辑器，可以拖拉 UI 控件并进行效果预览</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t>产品设计方案的合理性</a:t>
            </a:r>
          </a:p>
        </p:txBody>
      </p:sp>
      <p:sp>
        <p:nvSpPr>
          <p:cNvPr id="11" name="标题 1"/>
          <p:cNvSpPr>
            <a:spLocks noGrp="1"/>
          </p:cNvSpPr>
          <p:nvPr/>
        </p:nvSpPr>
        <p:spPr>
          <a:xfrm>
            <a:off x="1475740" y="1124585"/>
            <a:ext cx="6169660" cy="4875530"/>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z="2000" b="0">
                <a:solidFill>
                  <a:schemeClr val="accent1"/>
                </a:solidFill>
                <a:effectLst>
                  <a:outerShdw blurRad="38100" dist="25400" dir="5400000" algn="ctr" rotWithShape="0">
                    <a:srgbClr val="6E747A">
                      <a:alpha val="43000"/>
                    </a:srgbClr>
                  </a:outerShdw>
                </a:effectLst>
                <a:sym typeface="+mn-ea"/>
              </a:rPr>
              <a:t>·</a:t>
            </a:r>
            <a:r>
              <a:rPr sz="2000" b="0">
                <a:solidFill>
                  <a:schemeClr val="accent1"/>
                </a:solidFill>
                <a:effectLst>
                  <a:outerShdw blurRad="38100" dist="25400" dir="5400000" algn="ctr" rotWithShape="0">
                    <a:srgbClr val="6E747A">
                      <a:alpha val="43000"/>
                    </a:srgbClr>
                  </a:outerShdw>
                </a:effectLst>
                <a:sym typeface="+mn-ea"/>
              </a:rPr>
              <a:t>经济合理性</a:t>
            </a:r>
            <a:endParaRPr sz="2000" b="0">
              <a:solidFill>
                <a:schemeClr val="accent1"/>
              </a:solidFill>
              <a:effectLst>
                <a:outerShdw blurRad="38100" dist="25400" dir="5400000" algn="ctr" rotWithShape="0">
                  <a:srgbClr val="6E747A">
                    <a:alpha val="43000"/>
                  </a:srgbClr>
                </a:outerShdw>
              </a:effectLst>
            </a:endParaRPr>
          </a:p>
          <a:p>
            <a:endParaRPr sz="2000" b="0">
              <a:solidFill>
                <a:schemeClr val="accent1"/>
              </a:solidFill>
              <a:effectLst>
                <a:outerShdw blurRad="38100" dist="25400" dir="5400000" algn="ctr" rotWithShape="0">
                  <a:srgbClr val="6E747A">
                    <a:alpha val="43000"/>
                  </a:srgbClr>
                </a:outerShdw>
              </a:effectLst>
            </a:endParaRPr>
          </a:p>
        </p:txBody>
      </p:sp>
      <p:sp>
        <p:nvSpPr>
          <p:cNvPr id="4" name="文本框 3"/>
          <p:cNvSpPr txBox="1"/>
          <p:nvPr/>
        </p:nvSpPr>
        <p:spPr>
          <a:xfrm>
            <a:off x="1607185" y="1844675"/>
            <a:ext cx="5906770" cy="3138170"/>
          </a:xfrm>
          <a:prstGeom prst="rect">
            <a:avLst/>
          </a:prstGeom>
          <a:noFill/>
        </p:spPr>
        <p:txBody>
          <a:bodyPr wrap="square" rtlCol="0">
            <a:spAutoFit/>
          </a:bodyPr>
          <a:lstStyle/>
          <a:p>
            <a:r>
              <a:rPr lang="zh-CN" altLang="en-US"/>
              <a:t>盈利</a:t>
            </a:r>
          </a:p>
          <a:p>
            <a:endParaRPr lang="zh-CN" altLang="en-US"/>
          </a:p>
          <a:p>
            <a:r>
              <a:rPr lang="zh-CN" altLang="en-US"/>
              <a:t>  本产品盈利模式主要以插入广告为主，不过本产品主要用于课设作业，盈利方面并没有太大的要求。</a:t>
            </a:r>
          </a:p>
          <a:p>
            <a:endParaRPr lang="zh-CN" altLang="en-US"/>
          </a:p>
          <a:p>
            <a:r>
              <a:rPr lang="zh-CN" altLang="en-US"/>
              <a:t>推广成本</a:t>
            </a:r>
          </a:p>
          <a:p>
            <a:endParaRPr lang="zh-CN" altLang="en-US"/>
          </a:p>
          <a:p>
            <a:r>
              <a:rPr lang="zh-CN" altLang="en-US"/>
              <a:t>线下推广需要耗费人力物力，并且必要时还可以准备小礼品。推广的对象主要为身边的同学，对产品进行测试和体验并给予用户体验反馈。</a:t>
            </a:r>
          </a:p>
          <a:p>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 </a:t>
            </a:r>
            <a:r>
              <a:t>产品设计方案的合理性</a:t>
            </a:r>
          </a:p>
        </p:txBody>
      </p:sp>
      <p:sp>
        <p:nvSpPr>
          <p:cNvPr id="11" name="标题 1"/>
          <p:cNvSpPr>
            <a:spLocks noGrp="1"/>
          </p:cNvSpPr>
          <p:nvPr/>
        </p:nvSpPr>
        <p:spPr>
          <a:xfrm>
            <a:off x="1475740" y="1124585"/>
            <a:ext cx="6169660" cy="4875530"/>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lang="en-US" altLang="zh-CN" sz="2000" b="0">
                <a:solidFill>
                  <a:schemeClr val="accent1"/>
                </a:solidFill>
                <a:effectLst>
                  <a:outerShdw blurRad="38100" dist="25400" dir="5400000" algn="ctr" rotWithShape="0">
                    <a:srgbClr val="6E747A">
                      <a:alpha val="43000"/>
                    </a:srgbClr>
                  </a:outerShdw>
                </a:effectLst>
                <a:sym typeface="+mn-ea"/>
              </a:rPr>
              <a:t>·</a:t>
            </a:r>
            <a:r>
              <a:rPr sz="2000" b="0">
                <a:solidFill>
                  <a:schemeClr val="accent1"/>
                </a:solidFill>
                <a:effectLst>
                  <a:outerShdw blurRad="38100" dist="25400" dir="5400000" algn="ctr" rotWithShape="0">
                    <a:srgbClr val="6E747A">
                      <a:alpha val="43000"/>
                    </a:srgbClr>
                  </a:outerShdw>
                </a:effectLst>
                <a:sym typeface="+mn-ea"/>
              </a:rPr>
              <a:t>方案可行性</a:t>
            </a:r>
          </a:p>
        </p:txBody>
      </p:sp>
      <p:sp>
        <p:nvSpPr>
          <p:cNvPr id="4" name="文本框 3"/>
          <p:cNvSpPr txBox="1"/>
          <p:nvPr/>
        </p:nvSpPr>
        <p:spPr>
          <a:xfrm>
            <a:off x="1619885" y="1628775"/>
            <a:ext cx="5906770" cy="4246245"/>
          </a:xfrm>
          <a:prstGeom prst="rect">
            <a:avLst/>
          </a:prstGeom>
          <a:noFill/>
        </p:spPr>
        <p:txBody>
          <a:bodyPr wrap="square" rtlCol="0">
            <a:spAutoFit/>
          </a:bodyPr>
          <a:lstStyle/>
          <a:p>
            <a:r>
              <a:rPr lang="zh-CN" altLang="en-US"/>
              <a:t>UI设计：UI设计者根据APP的功能需求，与前端开发者相互沟通，设计出简洁、美观、实用易上手的交互界面。用PS或手绘等方式产出APP每一个界面的设计效果图，展示每个界面的元素布局，最终呈现为全部界面的线框图。</a:t>
            </a:r>
          </a:p>
          <a:p>
            <a:r>
              <a:rPr lang="zh-CN" altLang="en-US"/>
              <a:t>前端开发：前端开发者根据UI设计的效果图，在开发平台上实现目标效果。按照易于理解的方式命名预留好各个功能接口。</a:t>
            </a:r>
          </a:p>
          <a:p>
            <a:r>
              <a:rPr lang="zh-CN" altLang="en-US"/>
              <a:t>后端开发：前端开发整体框架完成之后，进行后端开发，包括数据库和各种功能的算法和数据结构实现等。</a:t>
            </a:r>
          </a:p>
          <a:p>
            <a:r>
              <a:rPr lang="zh-CN" altLang="en-US"/>
              <a:t>代码测试：测试工程师在前后端开发过程中，实时跟进每个功能模块的编码实现，持续进行测试，发现BUG，及时反馈开发人员。APP整体开发完成后，设计测试用例，对APP的功能使用进行测试，及时反馈问题给开发人员进行完善。</a:t>
            </a:r>
          </a:p>
          <a:p>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t>产品设计方案的完整性</a:t>
            </a:r>
          </a:p>
        </p:txBody>
      </p:sp>
      <p:sp>
        <p:nvSpPr>
          <p:cNvPr id="11" name="标题 1"/>
          <p:cNvSpPr>
            <a:spLocks noGrp="1"/>
          </p:cNvSpPr>
          <p:nvPr/>
        </p:nvSpPr>
        <p:spPr>
          <a:xfrm>
            <a:off x="1403350" y="1052830"/>
            <a:ext cx="6330315" cy="5008245"/>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solidFill>
                  <a:schemeClr val="tx1"/>
                </a:solidFill>
                <a:effectLst>
                  <a:outerShdw blurRad="38100" dist="19050" dir="2700000" algn="tl" rotWithShape="0">
                    <a:schemeClr val="dk1">
                      <a:alpha val="40000"/>
                    </a:schemeClr>
                  </a:outerShdw>
                </a:effectLst>
                <a:sym typeface="+mn-ea"/>
              </a:rPr>
              <a:t>该产品设计方案从多方面考虑</a:t>
            </a:r>
            <a:endParaRPr b="0">
              <a:solidFill>
                <a:schemeClr val="tx1"/>
              </a:solidFill>
              <a:effectLst>
                <a:outerShdw blurRad="38100" dist="19050" dir="2700000" algn="tl" rotWithShape="0">
                  <a:schemeClr val="dk1">
                    <a:alpha val="40000"/>
                  </a:schemeClr>
                </a:outerShdw>
              </a:effectLst>
            </a:endParaRPr>
          </a:p>
          <a:p>
            <a:endParaRPr b="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1546860" y="1556385"/>
            <a:ext cx="6043295" cy="3692525"/>
          </a:xfrm>
          <a:prstGeom prst="rect">
            <a:avLst/>
          </a:prstGeom>
          <a:noFill/>
        </p:spPr>
        <p:txBody>
          <a:bodyPr wrap="square" rtlCol="0">
            <a:spAutoFit/>
          </a:bodyPr>
          <a:lstStyle/>
          <a:p>
            <a:r>
              <a:rPr lang="en-US" altLang="zh-CN" b="1"/>
              <a:t>1.</a:t>
            </a:r>
            <a:r>
              <a:rPr lang="zh-CN" altLang="en-US" b="1"/>
              <a:t>可行性</a:t>
            </a:r>
          </a:p>
          <a:p>
            <a:r>
              <a:rPr lang="zh-CN" altLang="en-US"/>
              <a:t>行业市场分析</a:t>
            </a:r>
          </a:p>
          <a:p>
            <a:r>
              <a:rPr lang="zh-CN" altLang="en-US"/>
              <a:t>同类产品分析</a:t>
            </a:r>
          </a:p>
          <a:p>
            <a:r>
              <a:rPr lang="zh-CN" altLang="en-US"/>
              <a:t>用户分析</a:t>
            </a:r>
          </a:p>
          <a:p>
            <a:endParaRPr lang="zh-CN" altLang="en-US" b="1"/>
          </a:p>
          <a:p>
            <a:r>
              <a:rPr lang="en-US" altLang="zh-CN" b="1"/>
              <a:t>2.</a:t>
            </a:r>
            <a:r>
              <a:rPr lang="zh-CN" altLang="en-US" b="1"/>
              <a:t>产品内容策划</a:t>
            </a:r>
          </a:p>
          <a:p>
            <a:r>
              <a:rPr lang="zh-CN" altLang="en-US"/>
              <a:t>应用流程策划</a:t>
            </a:r>
          </a:p>
          <a:p>
            <a:r>
              <a:rPr lang="zh-CN" altLang="en-US"/>
              <a:t>设计与测试规范</a:t>
            </a:r>
          </a:p>
          <a:p>
            <a:r>
              <a:rPr lang="zh-CN" altLang="en-US"/>
              <a:t>开发日程表</a:t>
            </a:r>
          </a:p>
          <a:p>
            <a:endParaRPr lang="zh-CN" altLang="en-US"/>
          </a:p>
          <a:p>
            <a:r>
              <a:rPr lang="en-US" altLang="zh-CN" b="1"/>
              <a:t>3.</a:t>
            </a:r>
            <a:r>
              <a:rPr lang="zh-CN" altLang="en-US" b="1"/>
              <a:t>技术解决方案 </a:t>
            </a:r>
          </a:p>
          <a:p>
            <a:r>
              <a:rPr lang="zh-CN" altLang="en-US"/>
              <a:t>开发环境：Android Studio</a:t>
            </a:r>
          </a:p>
          <a:p>
            <a:r>
              <a:rPr lang="zh-CN" altLang="en-US"/>
              <a:t>开发语言：Kotlin，Java</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3.2 </a:t>
            </a:r>
            <a:r>
              <a:t>产品设计方案的完整性</a:t>
            </a:r>
          </a:p>
        </p:txBody>
      </p:sp>
      <p:sp>
        <p:nvSpPr>
          <p:cNvPr id="11" name="标题 1"/>
          <p:cNvSpPr>
            <a:spLocks noGrp="1"/>
          </p:cNvSpPr>
          <p:nvPr/>
        </p:nvSpPr>
        <p:spPr>
          <a:xfrm>
            <a:off x="1403350" y="1052830"/>
            <a:ext cx="6330315" cy="5008245"/>
          </a:xfrm>
          <a:prstGeom prst="rect">
            <a:avLst/>
          </a:prstGeom>
        </p:spPr>
        <p:txBody>
          <a:bodyPr vert="horz" lIns="101600" tIns="38100" rIns="76200" bIns="38100" rtlCol="0" anchor="t" anchorCtr="0">
            <a:noAutofit/>
            <a:scene3d>
              <a:camera prst="orthographicFront"/>
              <a:lightRig rig="threePt" dir="t"/>
            </a:scene3d>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solidFill>
                  <a:schemeClr val="tx1"/>
                </a:solidFill>
                <a:effectLst>
                  <a:outerShdw blurRad="38100" dist="19050" dir="2700000" algn="tl" rotWithShape="0">
                    <a:schemeClr val="dk1">
                      <a:alpha val="40000"/>
                    </a:schemeClr>
                  </a:outerShdw>
                </a:effectLst>
                <a:sym typeface="+mn-ea"/>
              </a:rPr>
              <a:t>该产品设计方案从多方面考虑</a:t>
            </a:r>
            <a:endParaRPr b="0">
              <a:solidFill>
                <a:schemeClr val="tx1"/>
              </a:solidFill>
              <a:effectLst>
                <a:outerShdw blurRad="38100" dist="19050" dir="2700000" algn="tl" rotWithShape="0">
                  <a:schemeClr val="dk1">
                    <a:alpha val="40000"/>
                  </a:schemeClr>
                </a:outerShdw>
              </a:effectLst>
            </a:endParaRPr>
          </a:p>
          <a:p>
            <a:endParaRPr b="0">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1546860" y="1412875"/>
            <a:ext cx="6043295" cy="3969385"/>
          </a:xfrm>
          <a:prstGeom prst="rect">
            <a:avLst/>
          </a:prstGeom>
          <a:noFill/>
        </p:spPr>
        <p:txBody>
          <a:bodyPr wrap="square" rtlCol="0">
            <a:spAutoFit/>
          </a:bodyPr>
          <a:lstStyle/>
          <a:p>
            <a:r>
              <a:rPr lang="en-US" b="1"/>
              <a:t>4.</a:t>
            </a:r>
            <a:r>
              <a:rPr b="1"/>
              <a:t>推广方案</a:t>
            </a:r>
          </a:p>
          <a:p>
            <a:r>
              <a:t>第一阶段：软文推广+校园宣传</a:t>
            </a:r>
          </a:p>
          <a:p>
            <a:r>
              <a:t>第二阶段：行业广告推广交换+行业APP广告直投</a:t>
            </a:r>
          </a:p>
          <a:p>
            <a:endParaRPr/>
          </a:p>
          <a:p>
            <a:r>
              <a:rPr lang="en-US" b="1"/>
              <a:t>5.</a:t>
            </a:r>
            <a:r>
              <a:rPr lang="zh-CN" altLang="en-US" b="1"/>
              <a:t>成本</a:t>
            </a:r>
            <a:endParaRPr lang="zh-CN" altLang="en-US"/>
          </a:p>
          <a:p>
            <a:r>
              <a:rPr lang="zh-CN" altLang="en-US"/>
              <a:t>推广成本</a:t>
            </a:r>
          </a:p>
          <a:p>
            <a:r>
              <a:rPr lang="zh-CN" altLang="en-US"/>
              <a:t>线下推广需要耗费人力物力，并且必要时还可以准备小礼品。推广的对象主要为身边的同学，对产品进行测试和体验并给予用户体验反馈。</a:t>
            </a:r>
          </a:p>
          <a:p>
            <a:endParaRPr lang="zh-CN" altLang="en-US"/>
          </a:p>
          <a:p>
            <a:r>
              <a:rPr lang="zh-CN" altLang="en-US"/>
              <a:t>人力资源成本</a:t>
            </a:r>
          </a:p>
          <a:p>
            <a:r>
              <a:rPr lang="zh-CN" altLang="en-US"/>
              <a:t>APP开发费用方面基本为零，该APP为课设项目，开发人员均为小组成员；APP运营需要小组成员及时对APP进行监管和维护，让本产品能够为人们提供便利。</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a:t>4.</a:t>
            </a:r>
            <a:r>
              <a:rPr lang="zh-CN" altLang="en-US"/>
              <a:t>推广和运营方案的可行性</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5492750"/>
          </a:xfrm>
          <a:prstGeom prst="rect">
            <a:avLst/>
          </a:prstGeom>
          <a:noFill/>
        </p:spPr>
        <p:txBody>
          <a:bodyPr wrap="square" rtlCol="0">
            <a:spAutoFit/>
          </a:bodyPr>
          <a:lstStyle/>
          <a:p>
            <a:pPr>
              <a:lnSpc>
                <a:spcPct val="150000"/>
              </a:lnSpc>
            </a:pPr>
            <a:r>
              <a:rPr lang="zh-CN" altLang="en-US"/>
              <a:t>推广主要分为两阶段</a:t>
            </a:r>
          </a:p>
          <a:p>
            <a:pPr>
              <a:lnSpc>
                <a:spcPct val="150000"/>
              </a:lnSpc>
            </a:pPr>
            <a:r>
              <a:rPr lang="zh-CN" altLang="en-US" b="1"/>
              <a:t>（一）阶段一</a:t>
            </a:r>
          </a:p>
          <a:p>
            <a:pPr>
              <a:lnSpc>
                <a:spcPct val="150000"/>
              </a:lnSpc>
            </a:pPr>
            <a:r>
              <a:rPr lang="en-US" altLang="zh-CN" b="1"/>
              <a:t>1</a:t>
            </a:r>
            <a:r>
              <a:rPr lang="zh-CN" altLang="en-US" b="1"/>
              <a:t>、软文推广</a:t>
            </a:r>
          </a:p>
          <a:p>
            <a:pPr>
              <a:lnSpc>
                <a:spcPct val="150000"/>
              </a:lnSpc>
            </a:pPr>
            <a:r>
              <a:rPr lang="zh-CN" altLang="en-US"/>
              <a:t>在</a:t>
            </a:r>
            <a:r>
              <a:rPr lang="en-US" altLang="zh-CN"/>
              <a:t>APP</a:t>
            </a:r>
            <a:r>
              <a:rPr lang="zh-CN" altLang="en-US"/>
              <a:t>开发完成后，通过对产品定位、用户肖像及受众的分析，撰写</a:t>
            </a:r>
            <a:r>
              <a:rPr lang="en-US" altLang="zh-CN"/>
              <a:t>“</a:t>
            </a:r>
            <a:r>
              <a:rPr lang="zh-CN" altLang="en-US"/>
              <a:t>文字广告</a:t>
            </a:r>
            <a:r>
              <a:rPr lang="en-US" altLang="zh-CN"/>
              <a:t>”</a:t>
            </a:r>
            <a:r>
              <a:rPr lang="zh-CN" altLang="en-US"/>
              <a:t>进行推广。例如：</a:t>
            </a:r>
          </a:p>
          <a:p>
            <a:pPr lvl="1">
              <a:lnSpc>
                <a:spcPct val="150000"/>
              </a:lnSpc>
            </a:pPr>
            <a:r>
              <a:rPr lang="zh-CN" altLang="en-US">
                <a:latin typeface="宋体" panose="02010600030101010101" pitchFamily="2" charset="-122"/>
              </a:rPr>
              <a:t>●标题具有吸引力</a:t>
            </a:r>
          </a:p>
          <a:p>
            <a:pPr marL="457200" lvl="1" indent="0">
              <a:lnSpc>
                <a:spcPct val="150000"/>
              </a:lnSpc>
              <a:buNone/>
            </a:pPr>
            <a:r>
              <a:rPr lang="zh-CN" altLang="en-US" sz="1800">
                <a:solidFill>
                  <a:schemeClr val="tx1"/>
                </a:solidFill>
                <a:latin typeface="宋体" panose="02010600030101010101" pitchFamily="2" charset="-122"/>
              </a:rPr>
              <a:t>●紧跟时事热点</a:t>
            </a:r>
          </a:p>
          <a:p>
            <a:pPr marL="457200" lvl="1" indent="0">
              <a:lnSpc>
                <a:spcPct val="150000"/>
              </a:lnSpc>
              <a:buNone/>
            </a:pPr>
            <a:r>
              <a:rPr lang="zh-CN" altLang="en-US" sz="1800">
                <a:solidFill>
                  <a:schemeClr val="tx1"/>
                </a:solidFill>
                <a:latin typeface="宋体" panose="02010600030101010101" pitchFamily="2" charset="-122"/>
              </a:rPr>
              <a:t>●文章排版清晰</a:t>
            </a:r>
          </a:p>
          <a:p>
            <a:pPr marL="457200" lvl="1" indent="0">
              <a:lnSpc>
                <a:spcPct val="150000"/>
              </a:lnSpc>
              <a:buNone/>
            </a:pPr>
            <a:r>
              <a:rPr lang="zh-CN" altLang="en-US" sz="1800">
                <a:solidFill>
                  <a:schemeClr val="tx1"/>
                </a:solidFill>
                <a:latin typeface="宋体" panose="02010600030101010101" pitchFamily="2" charset="-122"/>
              </a:rPr>
              <a:t>●自然融入广告</a:t>
            </a:r>
          </a:p>
          <a:p>
            <a:pPr marL="457200" lvl="1" indent="0">
              <a:lnSpc>
                <a:spcPct val="150000"/>
              </a:lnSpc>
              <a:buNone/>
            </a:pPr>
            <a:r>
              <a:rPr lang="zh-CN" altLang="en-US" sz="1800">
                <a:solidFill>
                  <a:schemeClr val="tx1"/>
                </a:solidFill>
                <a:latin typeface="宋体" panose="02010600030101010101" pitchFamily="2" charset="-122"/>
              </a:rPr>
              <a:t>●带有锚文本或者其他链接方式指向自己</a:t>
            </a:r>
          </a:p>
          <a:p>
            <a:pPr marL="457200" lvl="1" indent="0">
              <a:lnSpc>
                <a:spcPct val="150000"/>
              </a:lnSpc>
              <a:buNone/>
            </a:pPr>
            <a:endParaRPr lang="zh-CN" altLang="en-US" sz="1800">
              <a:solidFill>
                <a:schemeClr val="tx1"/>
              </a:solidFill>
              <a:latin typeface="宋体" panose="02010600030101010101" pitchFamily="2" charset="-122"/>
            </a:endParaRPr>
          </a:p>
          <a:p>
            <a:pPr marL="457200" lvl="1" indent="0">
              <a:buNone/>
            </a:pPr>
            <a:endParaRPr lang="zh-CN" altLang="en-US" sz="1800">
              <a:solidFill>
                <a:schemeClr val="tx1"/>
              </a:solidFill>
              <a:latin typeface="宋体" panose="02010600030101010101" pitchFamily="2" charset="-122"/>
            </a:endParaRPr>
          </a:p>
          <a:p>
            <a:endParaRPr lang="zh-CN" altLang="en-US"/>
          </a:p>
          <a:p>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3415030"/>
          </a:xfrm>
          <a:prstGeom prst="rect">
            <a:avLst/>
          </a:prstGeom>
          <a:noFill/>
        </p:spPr>
        <p:txBody>
          <a:bodyPr wrap="square" rtlCol="0">
            <a:spAutoFit/>
          </a:bodyPr>
          <a:lstStyle/>
          <a:p>
            <a:pPr>
              <a:lnSpc>
                <a:spcPct val="150000"/>
              </a:lnSpc>
            </a:pPr>
            <a:r>
              <a:rPr lang="zh-CN" altLang="en-US"/>
              <a:t>推广主要分为两阶段</a:t>
            </a:r>
          </a:p>
          <a:p>
            <a:pPr>
              <a:lnSpc>
                <a:spcPct val="150000"/>
              </a:lnSpc>
            </a:pPr>
            <a:r>
              <a:rPr lang="zh-CN" altLang="en-US" b="1"/>
              <a:t>（一）阶段一</a:t>
            </a:r>
          </a:p>
          <a:p>
            <a:pPr>
              <a:lnSpc>
                <a:spcPct val="150000"/>
              </a:lnSpc>
            </a:pPr>
            <a:r>
              <a:rPr lang="en-US" altLang="zh-CN" b="1"/>
              <a:t>2</a:t>
            </a:r>
            <a:r>
              <a:rPr lang="zh-CN" altLang="en-US" b="1"/>
              <a:t>、校园推广</a:t>
            </a:r>
          </a:p>
          <a:p>
            <a:pPr lvl="1">
              <a:lnSpc>
                <a:spcPct val="150000"/>
              </a:lnSpc>
            </a:pPr>
            <a:r>
              <a:rPr lang="zh-CN" altLang="en-US" sz="1800">
                <a:solidFill>
                  <a:schemeClr val="tx1"/>
                </a:solidFill>
                <a:latin typeface="宋体" panose="02010600030101010101" pitchFamily="2" charset="-122"/>
                <a:cs typeface="宋体" panose="02010600030101010101" pitchFamily="2" charset="-122"/>
              </a:rPr>
              <a:t>●问卷调查</a:t>
            </a:r>
          </a:p>
          <a:p>
            <a:pPr lvl="1">
              <a:lnSpc>
                <a:spcPct val="150000"/>
              </a:lnSpc>
            </a:pPr>
            <a:r>
              <a:rPr lang="zh-CN" altLang="en-US" sz="1800">
                <a:solidFill>
                  <a:schemeClr val="tx1"/>
                </a:solidFill>
                <a:latin typeface="宋体" panose="02010600030101010101" pitchFamily="2" charset="-122"/>
                <a:cs typeface="宋体" panose="02010600030101010101" pitchFamily="2" charset="-122"/>
              </a:rPr>
              <a:t>●</a:t>
            </a:r>
            <a:r>
              <a:rPr lang="en-US" altLang="zh-CN" sz="1800">
                <a:solidFill>
                  <a:schemeClr val="tx1"/>
                </a:solidFill>
                <a:latin typeface="宋体" panose="02010600030101010101" pitchFamily="2" charset="-122"/>
                <a:cs typeface="宋体" panose="02010600030101010101" pitchFamily="2" charset="-122"/>
              </a:rPr>
              <a:t>APP</a:t>
            </a:r>
            <a:r>
              <a:rPr lang="zh-CN" altLang="en-US" sz="1800">
                <a:solidFill>
                  <a:schemeClr val="tx1"/>
                </a:solidFill>
                <a:latin typeface="宋体" panose="02010600030101010101" pitchFamily="2" charset="-122"/>
                <a:cs typeface="宋体" panose="02010600030101010101" pitchFamily="2" charset="-122"/>
              </a:rPr>
              <a:t>功能宣讲</a:t>
            </a:r>
          </a:p>
          <a:p>
            <a:pPr lvl="1">
              <a:lnSpc>
                <a:spcPct val="150000"/>
              </a:lnSpc>
            </a:pPr>
            <a:r>
              <a:rPr lang="zh-CN" altLang="en-US" sz="1800">
                <a:solidFill>
                  <a:schemeClr val="tx1"/>
                </a:solidFill>
                <a:latin typeface="宋体" panose="02010600030101010101" pitchFamily="2" charset="-122"/>
                <a:cs typeface="宋体" panose="02010600030101010101" pitchFamily="2" charset="-122"/>
              </a:rPr>
              <a:t>●收集反馈</a:t>
            </a:r>
          </a:p>
          <a:p>
            <a:pPr marL="457200" lvl="1" indent="0">
              <a:buNone/>
            </a:pPr>
            <a:endParaRPr lang="zh-CN" altLang="en-US" sz="1800">
              <a:solidFill>
                <a:schemeClr val="tx1"/>
              </a:solidFill>
              <a:latin typeface="宋体" panose="02010600030101010101" pitchFamily="2" charset="-122"/>
            </a:endParaRPr>
          </a:p>
          <a:p>
            <a:endParaRPr lang="zh-CN" altLang="en-US"/>
          </a:p>
          <a:p>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4.1</a:t>
            </a:r>
            <a:r>
              <a:t>推广方案</a:t>
            </a:r>
          </a:p>
        </p:txBody>
      </p:sp>
      <p:sp>
        <p:nvSpPr>
          <p:cNvPr id="4" name="文本框 3"/>
          <p:cNvSpPr txBox="1"/>
          <p:nvPr/>
        </p:nvSpPr>
        <p:spPr>
          <a:xfrm>
            <a:off x="1508760" y="1135380"/>
            <a:ext cx="6087110" cy="3415030"/>
          </a:xfrm>
          <a:prstGeom prst="rect">
            <a:avLst/>
          </a:prstGeom>
          <a:noFill/>
        </p:spPr>
        <p:txBody>
          <a:bodyPr wrap="square" rtlCol="0">
            <a:spAutoFit/>
          </a:bodyPr>
          <a:lstStyle/>
          <a:p>
            <a:pPr>
              <a:lnSpc>
                <a:spcPct val="150000"/>
              </a:lnSpc>
            </a:pPr>
            <a:r>
              <a:rPr lang="zh-CN" altLang="en-US"/>
              <a:t>推广主要分为两阶段</a:t>
            </a:r>
          </a:p>
          <a:p>
            <a:pPr>
              <a:lnSpc>
                <a:spcPct val="150000"/>
              </a:lnSpc>
            </a:pPr>
            <a:r>
              <a:rPr lang="zh-CN" altLang="en-US" b="1"/>
              <a:t>（一）阶段二</a:t>
            </a:r>
          </a:p>
          <a:p>
            <a:pPr>
              <a:lnSpc>
                <a:spcPct val="150000"/>
              </a:lnSpc>
            </a:pPr>
            <a:r>
              <a:rPr lang="zh-CN">
                <a:sym typeface="+mn-ea"/>
              </a:rPr>
              <a:t>行</a:t>
            </a:r>
            <a:r>
              <a:rPr>
                <a:sym typeface="+mn-ea"/>
              </a:rPr>
              <a:t>业广告推广交换+行业APP广告直投</a:t>
            </a:r>
          </a:p>
          <a:p>
            <a:pPr>
              <a:lnSpc>
                <a:spcPct val="150000"/>
              </a:lnSpc>
            </a:pPr>
            <a:r>
              <a:rPr lang="zh-CN">
                <a:sym typeface="+mn-ea"/>
              </a:rPr>
              <a:t>根据阶段一推广结果再进行讨论与直投广告宣传方案的设计。</a:t>
            </a:r>
            <a:endParaRPr>
              <a:sym typeface="+mn-ea"/>
            </a:endParaRPr>
          </a:p>
          <a:p>
            <a:pPr>
              <a:lnSpc>
                <a:spcPct val="150000"/>
              </a:lnSpc>
            </a:pPr>
            <a:endParaRPr lang="zh-CN" altLang="en-US" b="1"/>
          </a:p>
          <a:p>
            <a:pPr marL="457200" lvl="1" indent="0">
              <a:buNone/>
            </a:pPr>
            <a:endParaRPr lang="zh-CN" altLang="en-US" sz="1800">
              <a:solidFill>
                <a:schemeClr val="tx1"/>
              </a:solidFill>
              <a:latin typeface="宋体" panose="02010600030101010101" pitchFamily="2" charset="-122"/>
            </a:endParaRPr>
          </a:p>
          <a:p>
            <a:endParaRPr lang="zh-CN" altLang="en-US"/>
          </a:p>
          <a:p>
            <a:endParaRPr lang="zh-CN" altLang="en-US"/>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3068955"/>
            <a:ext cx="5301615" cy="739140"/>
          </a:xfrm>
        </p:spPr>
        <p:txBody>
          <a:bodyPr>
            <a:normAutofit fontScale="90000"/>
          </a:bodyPr>
          <a:lstStyle/>
          <a:p>
            <a:r>
              <a:rPr lang="en-US" altLang="zh-CN" dirty="0"/>
              <a:t>1.主题设计的创意和创新性</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4.2</a:t>
            </a:r>
            <a:r>
              <a:t>运营方案可行性</a:t>
            </a:r>
          </a:p>
        </p:txBody>
      </p:sp>
      <p:sp>
        <p:nvSpPr>
          <p:cNvPr id="4" name="文本框 3"/>
          <p:cNvSpPr txBox="1"/>
          <p:nvPr/>
        </p:nvSpPr>
        <p:spPr>
          <a:xfrm>
            <a:off x="1508760" y="1135380"/>
            <a:ext cx="6087110" cy="4523105"/>
          </a:xfrm>
          <a:prstGeom prst="rect">
            <a:avLst/>
          </a:prstGeom>
          <a:noFill/>
        </p:spPr>
        <p:txBody>
          <a:bodyPr wrap="square" rtlCol="0">
            <a:spAutoFit/>
          </a:bodyPr>
          <a:lstStyle/>
          <a:p>
            <a:r>
              <a:rPr lang="zh-CN" altLang="en-US"/>
              <a:t>从盈利与成本两方面进行考虑</a:t>
            </a:r>
          </a:p>
          <a:p>
            <a:r>
              <a:rPr lang="zh-CN" altLang="en-US" b="1"/>
              <a:t>（一）盈利</a:t>
            </a:r>
          </a:p>
          <a:p>
            <a:r>
              <a:rPr lang="en-US" altLang="zh-CN"/>
              <a:t>       </a:t>
            </a:r>
            <a:r>
              <a:rPr lang="zh-CN" altLang="en-US"/>
              <a:t>本产品盈利模式主要以插入广告为主，不过本产品主要用于课设作业，盈利方面并没有太大的要求。</a:t>
            </a:r>
          </a:p>
          <a:p>
            <a:endParaRPr lang="zh-CN" altLang="en-US"/>
          </a:p>
          <a:p>
            <a:endParaRPr lang="zh-CN" altLang="en-US"/>
          </a:p>
          <a:p>
            <a:r>
              <a:rPr lang="zh-CN" altLang="en-US" b="1"/>
              <a:t>（二）成本</a:t>
            </a:r>
          </a:p>
          <a:p>
            <a:r>
              <a:rPr lang="en-US" altLang="zh-CN" b="1"/>
              <a:t>1</a:t>
            </a:r>
            <a:r>
              <a:rPr lang="zh-CN" altLang="en-US" b="1"/>
              <a:t>、推广成本</a:t>
            </a:r>
          </a:p>
          <a:p>
            <a:r>
              <a:rPr lang="en-US" altLang="zh-CN" b="1"/>
              <a:t>       </a:t>
            </a:r>
            <a:r>
              <a:rPr lang="zh-CN" altLang="en-US"/>
              <a:t>线下推广需要消耗人力物力，并且必要时还可以准备小礼品。推广的对象主要为身边的同学，对产品进行测试和体验并给予用户体验反馈。</a:t>
            </a:r>
          </a:p>
          <a:p>
            <a:endParaRPr lang="zh-CN" altLang="en-US"/>
          </a:p>
          <a:p>
            <a:r>
              <a:rPr lang="en-US" altLang="zh-CN" b="1"/>
              <a:t>2</a:t>
            </a:r>
            <a:r>
              <a:rPr lang="zh-CN" altLang="en-US" b="1"/>
              <a:t>、人力资源成本</a:t>
            </a:r>
          </a:p>
          <a:p>
            <a:r>
              <a:rPr lang="en-US" altLang="zh-CN"/>
              <a:t>        APP</a:t>
            </a:r>
            <a:r>
              <a:rPr lang="zh-CN" altLang="en-US"/>
              <a:t>开发费用方面基本为零，该</a:t>
            </a:r>
            <a:r>
              <a:rPr lang="en-US" altLang="zh-CN"/>
              <a:t>APP</a:t>
            </a:r>
            <a:r>
              <a:rPr lang="zh-CN" altLang="en-US"/>
              <a:t>为课设项目，开发人员均为小组成员；</a:t>
            </a:r>
            <a:r>
              <a:rPr lang="en-US" altLang="zh-CN"/>
              <a:t>APP</a:t>
            </a:r>
            <a:r>
              <a:rPr lang="zh-CN" altLang="en-US"/>
              <a:t>运营需要小组成员及时对</a:t>
            </a:r>
            <a:r>
              <a:rPr lang="en-US" altLang="zh-CN"/>
              <a:t>APP</a:t>
            </a:r>
            <a:r>
              <a:rPr lang="zh-CN" altLang="en-US"/>
              <a:t>进行监管和维护，让本产品能够为人们提供便利。</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a:t>
            </a:r>
            <a:r>
              <a:rPr lang="zh-CN" altLang="en-US" dirty="0"/>
              <a:t>主题设计的创意和创新性</a:t>
            </a:r>
            <a:endParaRPr dirty="0"/>
          </a:p>
        </p:txBody>
      </p:sp>
      <p:sp>
        <p:nvSpPr>
          <p:cNvPr id="4" name="内容占位符 3"/>
          <p:cNvSpPr>
            <a:spLocks noGrp="1"/>
          </p:cNvSpPr>
          <p:nvPr>
            <p:ph idx="1"/>
          </p:nvPr>
        </p:nvSpPr>
        <p:spPr>
          <a:xfrm>
            <a:off x="1423035" y="1268760"/>
            <a:ext cx="6297930" cy="5011420"/>
          </a:xfrm>
        </p:spPr>
        <p:txBody>
          <a:bodyPr>
            <a:normAutofit/>
          </a:bodyPr>
          <a:lstStyle/>
          <a:p>
            <a:pPr marL="0" indent="0">
              <a:buNone/>
            </a:pPr>
            <a:r>
              <a:rPr lang="en-US" altLang="zh-CN" sz="1400" dirty="0"/>
              <a:t>    </a:t>
            </a:r>
            <a:r>
              <a:rPr lang="zh-CN" altLang="en-US" sz="1400" dirty="0"/>
              <a:t>查看天气是人们日常生活中常做的活动之一。现如今，天气预报</a:t>
            </a:r>
            <a:r>
              <a:rPr lang="en-US" altLang="zh-CN" sz="1400" dirty="0"/>
              <a:t>APP</a:t>
            </a:r>
            <a:r>
              <a:rPr lang="zh-CN" altLang="en-US" sz="1400" dirty="0"/>
              <a:t>已经成为手机中必备的基础应用，它可以方便我们随时随地查看天气信息。如今互联网的革新让天气预报的作用更加丰富起来，我们除了可以查看最基本的天气信息外，还可以获得基于天气的各种指导信息，比如穿衣、运动、防晒等。</a:t>
            </a:r>
            <a:endParaRPr lang="en-US" altLang="zh-CN" sz="1400" dirty="0"/>
          </a:p>
          <a:p>
            <a:pPr marL="0" indent="0">
              <a:buNone/>
            </a:pPr>
            <a:r>
              <a:rPr lang="en-US" sz="1400" dirty="0"/>
              <a:t>    </a:t>
            </a:r>
            <a:r>
              <a:rPr lang="zh-CN" altLang="en-US" sz="1400" dirty="0"/>
              <a:t>因此我们小组计划设计一个极简的满足个性化需要的天气预报</a:t>
            </a:r>
            <a:r>
              <a:rPr lang="en-US" altLang="zh-CN" sz="1400" dirty="0"/>
              <a:t>APP</a:t>
            </a:r>
            <a:r>
              <a:rPr lang="zh-CN" altLang="en-US" sz="1400" dirty="0"/>
              <a:t>。本产品创新点如下：</a:t>
            </a:r>
            <a:endParaRPr lang="en-US" altLang="zh-CN" sz="1400" dirty="0"/>
          </a:p>
          <a:p>
            <a:pPr marL="0" indent="0">
              <a:buNone/>
            </a:pPr>
            <a:r>
              <a:rPr lang="en-US" sz="1400" dirty="0"/>
              <a:t>1</a:t>
            </a:r>
            <a:r>
              <a:rPr lang="zh-CN" altLang="en-US" sz="1400" dirty="0"/>
              <a:t>、创新性将行程与天气预报结合，根据行程的具体时间地点的天气预测结果，给出出行建议；</a:t>
            </a:r>
            <a:endParaRPr lang="en-US" altLang="zh-CN" sz="1400" dirty="0"/>
          </a:p>
          <a:p>
            <a:pPr marL="0" indent="0">
              <a:buNone/>
            </a:pPr>
            <a:r>
              <a:rPr lang="en-US" sz="1400" dirty="0"/>
              <a:t>2</a:t>
            </a:r>
            <a:r>
              <a:rPr lang="zh-CN" altLang="en-US" sz="1400" dirty="0"/>
              <a:t>、引入个性化推荐功能，如潮起潮落，朝霞晚霞的最佳观看时间，当日月相，二十四节气，宠物指数等；</a:t>
            </a:r>
            <a:endParaRPr lang="en-US" altLang="zh-CN" sz="1400" dirty="0"/>
          </a:p>
          <a:p>
            <a:pPr marL="0" indent="0">
              <a:buNone/>
            </a:pPr>
            <a:r>
              <a:rPr lang="en-US" sz="1400" dirty="0"/>
              <a:t>3</a:t>
            </a:r>
            <a:r>
              <a:rPr lang="zh-CN" altLang="en-US" sz="1400" dirty="0"/>
              <a:t>、与电商合作，在服饰推荐、湿度、紫外线信息界面加入适合天气的服饰，防晒保湿产品的推荐和购物链接</a:t>
            </a:r>
            <a:endParaRPr sz="1400" dirty="0"/>
          </a:p>
        </p:txBody>
      </p:sp>
    </p:spTree>
    <p:custDataLst>
      <p:tags r:id="rId1"/>
    </p:custDataLst>
    <p:extLst>
      <p:ext uri="{BB962C8B-B14F-4D97-AF65-F5344CB8AC3E}">
        <p14:creationId xmlns:p14="http://schemas.microsoft.com/office/powerpoint/2010/main" val="225480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79295" y="1628775"/>
            <a:ext cx="5301615" cy="2051050"/>
          </a:xfrm>
        </p:spPr>
        <p:txBody>
          <a:bodyPr>
            <a:normAutofit/>
          </a:bodyPr>
          <a:lstStyle/>
          <a:p>
            <a:r>
              <a:rPr lang="en-US" altLang="zh-CN"/>
              <a:t>2.同类产品分析以及产品定位</a:t>
            </a:r>
            <a:r>
              <a:rPr lang="zh-CN" altLang="en-US"/>
              <a:t>分析</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2.1市场、竞争对手和同类产品</a:t>
            </a:r>
            <a:r>
              <a:rPr dirty="0"/>
              <a:t>调查</a:t>
            </a:r>
            <a:endParaRPr lang="en-US" altLang="zh-CN" dirty="0"/>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第一名：天气（华为官方</a:t>
            </a:r>
            <a:r>
              <a:rPr lang="en-US" altLang="zh-CN" b="0"/>
              <a:t>app26</a:t>
            </a:r>
            <a:r>
              <a:rPr b="0"/>
              <a:t>亿次安装）</a:t>
            </a:r>
          </a:p>
        </p:txBody>
      </p:sp>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580380" y="2060575"/>
            <a:ext cx="1972310" cy="364744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dirty="0"/>
              <a:t>分析：</a:t>
            </a:r>
          </a:p>
          <a:p>
            <a:r>
              <a:rPr lang="en-US" altLang="zh-CN" sz="1400" b="0" dirty="0"/>
              <a:t>  </a:t>
            </a:r>
            <a:r>
              <a:rPr sz="1400" b="0" dirty="0"/>
              <a:t>华为官方</a:t>
            </a:r>
            <a:r>
              <a:rPr lang="en-US" altLang="zh-CN" sz="1400" b="0" dirty="0"/>
              <a:t>app</a:t>
            </a:r>
            <a:r>
              <a:rPr sz="1400" b="0" dirty="0"/>
              <a:t>界面简单，没有广告，只提供实时天气信息，多场景生活指数等功能。</a:t>
            </a:r>
            <a:endParaRPr lang="en-US" sz="1400" b="0" dirty="0"/>
          </a:p>
          <a:p>
            <a:endParaRPr lang="en-US" sz="1400" b="0" dirty="0"/>
          </a:p>
          <a:p>
            <a:r>
              <a:rPr lang="zh-CN" altLang="en-US" sz="1400" b="0" dirty="0"/>
              <a:t>但不能满足用户个性化需要</a:t>
            </a:r>
            <a:endParaRPr sz="1400" b="0" dirty="0"/>
          </a:p>
          <a:p>
            <a:endParaRPr sz="1400" b="0" dirty="0"/>
          </a:p>
        </p:txBody>
      </p:sp>
      <p:pic>
        <p:nvPicPr>
          <p:cNvPr id="13" name="图片 12"/>
          <p:cNvPicPr>
            <a:picLocks noChangeAspect="1"/>
          </p:cNvPicPr>
          <p:nvPr/>
        </p:nvPicPr>
        <p:blipFill>
          <a:blip r:embed="rId3"/>
          <a:stretch>
            <a:fillRect/>
          </a:stretch>
        </p:blipFill>
        <p:spPr>
          <a:xfrm>
            <a:off x="1619250" y="1957070"/>
            <a:ext cx="1722120" cy="3732530"/>
          </a:xfrm>
          <a:prstGeom prst="rect">
            <a:avLst/>
          </a:prstGeom>
        </p:spPr>
      </p:pic>
      <p:pic>
        <p:nvPicPr>
          <p:cNvPr id="14" name="图片 13"/>
          <p:cNvPicPr>
            <a:picLocks noChangeAspect="1"/>
          </p:cNvPicPr>
          <p:nvPr/>
        </p:nvPicPr>
        <p:blipFill>
          <a:blip r:embed="rId4"/>
          <a:stretch>
            <a:fillRect/>
          </a:stretch>
        </p:blipFill>
        <p:spPr>
          <a:xfrm>
            <a:off x="3563620" y="1957070"/>
            <a:ext cx="1729740" cy="3751580"/>
          </a:xfrm>
          <a:prstGeom prst="rect">
            <a:avLst/>
          </a:prstGeom>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2.1市场、竞争对手和同类产品</a:t>
            </a:r>
            <a:r>
              <a:t>调查</a:t>
            </a:r>
            <a:endParaRPr lang="en-US" altLang="zh-CN"/>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第二名：墨迹天气（</a:t>
            </a:r>
            <a:r>
              <a:rPr lang="en-US" altLang="zh-CN" b="0"/>
              <a:t>19</a:t>
            </a:r>
            <a:r>
              <a:rPr b="0"/>
              <a:t>亿次安装）</a:t>
            </a:r>
          </a:p>
        </p:txBody>
      </p:sp>
      <p:pic>
        <p:nvPicPr>
          <p:cNvPr id="6" name="图片 5"/>
          <p:cNvPicPr>
            <a:picLocks noChangeAspect="1"/>
          </p:cNvPicPr>
          <p:nvPr>
            <p:custDataLst>
              <p:tags r:id="rId2"/>
            </p:custDataLst>
          </p:nvPr>
        </p:nvPicPr>
        <p:blipFill>
          <a:blip r:embed="rId4"/>
          <a:stretch>
            <a:fillRect/>
          </a:stretch>
        </p:blipFill>
        <p:spPr>
          <a:xfrm>
            <a:off x="1508760" y="1913255"/>
            <a:ext cx="1771650" cy="3843020"/>
          </a:xfrm>
          <a:prstGeom prst="rect">
            <a:avLst/>
          </a:prstGeom>
        </p:spPr>
      </p:pic>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pic>
        <p:nvPicPr>
          <p:cNvPr id="8" name="图片 7"/>
          <p:cNvPicPr>
            <a:picLocks noChangeAspect="1"/>
          </p:cNvPicPr>
          <p:nvPr/>
        </p:nvPicPr>
        <p:blipFill>
          <a:blip r:embed="rId5"/>
          <a:stretch>
            <a:fillRect/>
          </a:stretch>
        </p:blipFill>
        <p:spPr>
          <a:xfrm>
            <a:off x="3602355" y="1915160"/>
            <a:ext cx="1775460" cy="3851910"/>
          </a:xfrm>
          <a:prstGeom prst="rect">
            <a:avLst/>
          </a:prstGeom>
        </p:spPr>
      </p:pic>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608002" y="1716087"/>
            <a:ext cx="1882775" cy="348488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dirty="0">
                <a:sym typeface="+mn-ea"/>
              </a:rPr>
              <a:t>分析：</a:t>
            </a:r>
            <a:endParaRPr sz="1400" b="0" dirty="0"/>
          </a:p>
          <a:p>
            <a:r>
              <a:rPr lang="en-US" altLang="zh-CN" sz="1400" b="0" dirty="0">
                <a:sym typeface="+mn-ea"/>
              </a:rPr>
              <a:t>  </a:t>
            </a:r>
            <a:r>
              <a:rPr sz="1400" b="0" dirty="0">
                <a:sym typeface="+mn-ea"/>
              </a:rPr>
              <a:t>墨迹天气支持约</a:t>
            </a:r>
            <a:r>
              <a:rPr lang="en-US" altLang="zh-CN" sz="1400" b="0" dirty="0">
                <a:sym typeface="+mn-ea"/>
              </a:rPr>
              <a:t>247</a:t>
            </a:r>
            <a:r>
              <a:rPr sz="1400" b="0" dirty="0">
                <a:sym typeface="+mn-ea"/>
              </a:rPr>
              <a:t>个国家地区、近</a:t>
            </a:r>
            <a:r>
              <a:rPr lang="en-US" altLang="zh-CN" sz="1400" b="0" dirty="0">
                <a:sym typeface="+mn-ea"/>
              </a:rPr>
              <a:t>28</a:t>
            </a:r>
            <a:r>
              <a:rPr sz="1400" b="0" dirty="0">
                <a:sym typeface="+mn-ea"/>
              </a:rPr>
              <a:t>万个城市的生活类天气查询，为超过</a:t>
            </a:r>
            <a:r>
              <a:rPr lang="en-US" altLang="zh-CN" sz="1400" b="0" dirty="0">
                <a:sym typeface="+mn-ea"/>
              </a:rPr>
              <a:t>7</a:t>
            </a:r>
            <a:r>
              <a:rPr sz="1400" b="0" dirty="0">
                <a:sym typeface="+mn-ea"/>
              </a:rPr>
              <a:t>亿用户提供天气服务，天气日查询次数超过</a:t>
            </a:r>
            <a:r>
              <a:rPr lang="en-US" altLang="zh-CN" sz="1400" b="0" dirty="0">
                <a:sym typeface="+mn-ea"/>
              </a:rPr>
              <a:t>6</a:t>
            </a:r>
            <a:r>
              <a:rPr sz="1400" b="0" dirty="0">
                <a:sym typeface="+mn-ea"/>
              </a:rPr>
              <a:t>亿。提供全球任意经纬度查询，多维度天气预报，历史天气数据，周到的生活服务。</a:t>
            </a:r>
            <a:endParaRPr lang="en-US" sz="1400" b="0" dirty="0">
              <a:sym typeface="+mn-ea"/>
            </a:endParaRPr>
          </a:p>
          <a:p>
            <a:endParaRPr lang="en-US" sz="1400" b="0" dirty="0"/>
          </a:p>
          <a:p>
            <a:r>
              <a:rPr lang="zh-CN" altLang="en-US" sz="1400" b="0" dirty="0"/>
              <a:t>但功能过于繁复，有小视频功能，有社交功能，还带有算命星座等功能，占用系统资源过高。</a:t>
            </a:r>
            <a:endParaRPr sz="1400" b="0" dirty="0"/>
          </a:p>
          <a:p>
            <a:endParaRPr sz="1400" b="0" dirty="0"/>
          </a:p>
          <a:p>
            <a:endParaRPr sz="1400" b="0" dirty="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2.1市场、竞争对手和同类产品</a:t>
            </a:r>
            <a:r>
              <a:t>调查</a:t>
            </a:r>
            <a:endParaRPr lang="en-US" altLang="zh-CN"/>
          </a:p>
        </p:txBody>
      </p:sp>
      <p:sp>
        <p:nvSpPr>
          <p:cNvPr id="3" name="标题 1"/>
          <p:cNvSpPr>
            <a:spLocks noGrp="1"/>
          </p:cNvSpPr>
          <p:nvPr/>
        </p:nvSpPr>
        <p:spPr>
          <a:xfrm>
            <a:off x="1475740" y="105283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华为应用商城三款下载量超一亿次</a:t>
            </a:r>
            <a:r>
              <a:rPr lang="en-US" altLang="zh-CN" b="0"/>
              <a:t>app</a:t>
            </a:r>
            <a:r>
              <a:rPr b="0"/>
              <a:t>展示</a:t>
            </a:r>
          </a:p>
        </p:txBody>
      </p:sp>
      <p:sp>
        <p:nvSpPr>
          <p:cNvPr id="5" name="标题 1"/>
          <p:cNvSpPr>
            <a:spLocks noGrp="1"/>
          </p:cNvSpPr>
          <p:nvPr/>
        </p:nvSpPr>
        <p:spPr>
          <a:xfrm>
            <a:off x="1475740" y="1518920"/>
            <a:ext cx="5073650"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b="0"/>
              <a:t>第三名：爱尚天气（</a:t>
            </a:r>
            <a:r>
              <a:rPr lang="en-US" altLang="zh-CN" b="0"/>
              <a:t>6</a:t>
            </a:r>
            <a:r>
              <a:rPr b="0"/>
              <a:t>亿次安装）</a:t>
            </a:r>
          </a:p>
        </p:txBody>
      </p:sp>
      <p:sp>
        <p:nvSpPr>
          <p:cNvPr id="7" name="标题 1"/>
          <p:cNvSpPr>
            <a:spLocks noGrp="1"/>
          </p:cNvSpPr>
          <p:nvPr/>
        </p:nvSpPr>
        <p:spPr>
          <a:xfrm>
            <a:off x="2084705" y="573341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界面</a:t>
            </a:r>
          </a:p>
        </p:txBody>
      </p:sp>
      <p:sp>
        <p:nvSpPr>
          <p:cNvPr id="9" name="标题 1"/>
          <p:cNvSpPr>
            <a:spLocks noGrp="1"/>
          </p:cNvSpPr>
          <p:nvPr/>
        </p:nvSpPr>
        <p:spPr>
          <a:xfrm>
            <a:off x="4153535" y="5752465"/>
            <a:ext cx="629285" cy="39433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功能</a:t>
            </a:r>
          </a:p>
        </p:txBody>
      </p:sp>
      <p:sp>
        <p:nvSpPr>
          <p:cNvPr id="11" name="标题 1"/>
          <p:cNvSpPr>
            <a:spLocks noGrp="1"/>
          </p:cNvSpPr>
          <p:nvPr/>
        </p:nvSpPr>
        <p:spPr>
          <a:xfrm>
            <a:off x="5723890" y="2202815"/>
            <a:ext cx="1821815" cy="3525520"/>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r>
              <a:rPr sz="1400" b="0"/>
              <a:t>分析：</a:t>
            </a:r>
          </a:p>
          <a:p>
            <a:r>
              <a:rPr lang="en-US" altLang="zh-CN" sz="1400" b="0"/>
              <a:t>  </a:t>
            </a:r>
            <a:r>
              <a:rPr sz="1400" b="0"/>
              <a:t>支持</a:t>
            </a:r>
            <a:r>
              <a:rPr lang="en-US" altLang="zh-CN" sz="1400" b="0"/>
              <a:t>196</a:t>
            </a:r>
            <a:r>
              <a:rPr sz="1400" b="0"/>
              <a:t>个国家</a:t>
            </a:r>
            <a:r>
              <a:rPr lang="en-US" altLang="zh-CN" sz="1400" b="0"/>
              <a:t>5</a:t>
            </a:r>
            <a:r>
              <a:rPr sz="1400" b="0"/>
              <a:t>万多个成实际地区的天气预报查询，是一款实现精准定位，及时提醒的天气预报</a:t>
            </a:r>
            <a:r>
              <a:rPr lang="en-US" altLang="zh-CN" sz="1400" b="0"/>
              <a:t>app</a:t>
            </a:r>
            <a:r>
              <a:rPr sz="1400" b="0"/>
              <a:t>。提供实时天气信息，逐小时天气预报，</a:t>
            </a:r>
            <a:r>
              <a:rPr lang="en-US" altLang="zh-CN" sz="1400" b="0"/>
              <a:t>7</a:t>
            </a:r>
            <a:r>
              <a:rPr sz="1400" b="0"/>
              <a:t>日天气预报，空气质量预报，桌面天气，气象灾害预警，语音播报天气。</a:t>
            </a:r>
          </a:p>
        </p:txBody>
      </p:sp>
      <p:pic>
        <p:nvPicPr>
          <p:cNvPr id="4" name="图片 3"/>
          <p:cNvPicPr>
            <a:picLocks noChangeAspect="1"/>
          </p:cNvPicPr>
          <p:nvPr/>
        </p:nvPicPr>
        <p:blipFill>
          <a:blip r:embed="rId3"/>
          <a:stretch>
            <a:fillRect/>
          </a:stretch>
        </p:blipFill>
        <p:spPr>
          <a:xfrm>
            <a:off x="1619250" y="1844675"/>
            <a:ext cx="1793240" cy="3888740"/>
          </a:xfrm>
          <a:prstGeom prst="rect">
            <a:avLst/>
          </a:prstGeom>
        </p:spPr>
      </p:pic>
      <p:pic>
        <p:nvPicPr>
          <p:cNvPr id="10" name="图片 9"/>
          <p:cNvPicPr>
            <a:picLocks noChangeAspect="1"/>
          </p:cNvPicPr>
          <p:nvPr/>
        </p:nvPicPr>
        <p:blipFill>
          <a:blip r:embed="rId4"/>
          <a:stretch>
            <a:fillRect/>
          </a:stretch>
        </p:blipFill>
        <p:spPr>
          <a:xfrm>
            <a:off x="3635375" y="1844675"/>
            <a:ext cx="1791970" cy="3883660"/>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2.1市场、竞争对手和同类产品</a:t>
            </a:r>
            <a:r>
              <a:rPr>
                <a:sym typeface="+mn-ea"/>
              </a:rPr>
              <a:t>分析</a:t>
            </a:r>
            <a:br>
              <a:rPr lang="en-US" altLang="zh-CN"/>
            </a:br>
            <a:endParaRPr lang="zh-CN" altLang="en-US"/>
          </a:p>
        </p:txBody>
      </p:sp>
      <p:sp>
        <p:nvSpPr>
          <p:cNvPr id="3" name="内容占位符 2"/>
          <p:cNvSpPr>
            <a:spLocks noGrp="1"/>
          </p:cNvSpPr>
          <p:nvPr>
            <p:ph idx="1"/>
          </p:nvPr>
        </p:nvSpPr>
        <p:spPr>
          <a:xfrm>
            <a:off x="502285" y="909955"/>
            <a:ext cx="8139430" cy="5947410"/>
          </a:xfrm>
        </p:spPr>
        <p:txBody>
          <a:bodyPr/>
          <a:lstStyle/>
          <a:p>
            <a:pPr marL="0" indent="0">
              <a:buNone/>
            </a:pPr>
            <a:r>
              <a:rPr lang="zh-CN" altLang="en-US" sz="1400" dirty="0"/>
              <a:t>分析总结：</a:t>
            </a:r>
          </a:p>
          <a:p>
            <a:pPr marL="0" indent="0">
              <a:buNone/>
            </a:pPr>
            <a:r>
              <a:rPr lang="zh-CN" altLang="en-US" sz="1400" dirty="0"/>
              <a:t> </a:t>
            </a:r>
            <a:r>
              <a:rPr lang="en-US" altLang="zh-CN" sz="1400" dirty="0"/>
              <a:t> </a:t>
            </a:r>
            <a:r>
              <a:rPr sz="1400" dirty="0"/>
              <a:t>华为官方</a:t>
            </a:r>
            <a:r>
              <a:rPr lang="en-US" altLang="zh-CN" sz="1400" dirty="0"/>
              <a:t>app</a:t>
            </a:r>
            <a:r>
              <a:rPr sz="1400" dirty="0"/>
              <a:t>下载了占据第一，很大一部分原因是华为手机自带此</a:t>
            </a:r>
            <a:r>
              <a:rPr lang="en-US" altLang="zh-CN" sz="1400" dirty="0"/>
              <a:t>app</a:t>
            </a:r>
            <a:r>
              <a:rPr sz="1400" dirty="0"/>
              <a:t>所以下载量较大，但是这款</a:t>
            </a:r>
            <a:r>
              <a:rPr lang="en-US" altLang="zh-CN" sz="1400" dirty="0"/>
              <a:t>app</a:t>
            </a:r>
            <a:r>
              <a:rPr sz="1400" dirty="0"/>
              <a:t>界面简洁大方并且没有广告深得我心，但是可能对于有更多功能需求的用户来说并不是最佳的选择。</a:t>
            </a:r>
          </a:p>
          <a:p>
            <a:pPr marL="0" indent="0">
              <a:buNone/>
            </a:pPr>
            <a:r>
              <a:rPr sz="1400" dirty="0"/>
              <a:t> </a:t>
            </a:r>
            <a:r>
              <a:rPr lang="en-US" altLang="zh-CN" sz="1400" dirty="0"/>
              <a:t> </a:t>
            </a:r>
            <a:r>
              <a:rPr lang="en-US" altLang="zh-CN" sz="1400" dirty="0" err="1"/>
              <a:t>墨迹天气凭借出色的人性化设计和精准的天气预报俘获了大量的用户</a:t>
            </a:r>
            <a:r>
              <a:rPr sz="1400" dirty="0"/>
              <a:t>，下载量位居第二。不得不说墨迹天气功能耳目一新，界面精美，还有单独的会员专享服务，广告来说相对较少，确实是一款成功的</a:t>
            </a:r>
            <a:r>
              <a:rPr lang="en-US" altLang="zh-CN" sz="1400" dirty="0"/>
              <a:t>app</a:t>
            </a:r>
            <a:r>
              <a:rPr sz="1400" dirty="0"/>
              <a:t>。</a:t>
            </a:r>
            <a:endParaRPr lang="en-US" altLang="zh-CN" sz="1400" dirty="0"/>
          </a:p>
          <a:p>
            <a:pPr marL="0" indent="0">
              <a:buNone/>
            </a:pPr>
            <a:r>
              <a:rPr lang="en-US" altLang="zh-CN" sz="1400" dirty="0"/>
              <a:t>  </a:t>
            </a:r>
            <a:r>
              <a:rPr sz="1400" dirty="0"/>
              <a:t>爱尚</a:t>
            </a:r>
            <a:r>
              <a:rPr lang="en-US" altLang="zh-CN" sz="1400" dirty="0" err="1"/>
              <a:t>天气位</a:t>
            </a:r>
            <a:r>
              <a:rPr sz="1400" dirty="0"/>
              <a:t>下载量</a:t>
            </a:r>
            <a:r>
              <a:rPr lang="en-US" altLang="zh-CN" sz="1400" dirty="0" err="1"/>
              <a:t>居第</a:t>
            </a:r>
            <a:r>
              <a:rPr sz="1400" dirty="0"/>
              <a:t>三，此款</a:t>
            </a:r>
            <a:r>
              <a:rPr lang="en-US" altLang="zh-CN" sz="1400" dirty="0" err="1"/>
              <a:t>app操作简单方便</a:t>
            </a:r>
            <a:r>
              <a:rPr lang="en-US" altLang="zh-CN" sz="1400" dirty="0"/>
              <a:t>，</a:t>
            </a:r>
            <a:r>
              <a:rPr sz="1400" dirty="0"/>
              <a:t>并且有万年历等功能，</a:t>
            </a:r>
            <a:r>
              <a:rPr lang="en-US" altLang="zh-CN" sz="1400" dirty="0" err="1"/>
              <a:t>因此能在竞争激烈的市场中占有一席之地</a:t>
            </a:r>
            <a:r>
              <a:rPr sz="1400" dirty="0"/>
              <a:t>。但是界面相对于前两款</a:t>
            </a:r>
            <a:r>
              <a:rPr lang="en-US" altLang="zh-CN" sz="1400" dirty="0"/>
              <a:t>app</a:t>
            </a:r>
            <a:r>
              <a:rPr sz="1400" dirty="0"/>
              <a:t>来说有一些粗糙，而且</a:t>
            </a:r>
            <a:r>
              <a:rPr lang="en-US" altLang="zh-CN" sz="1400" dirty="0"/>
              <a:t>app</a:t>
            </a:r>
            <a:r>
              <a:rPr sz="1400" dirty="0"/>
              <a:t>中有非常多的广告，同时会弹出下载其他</a:t>
            </a:r>
            <a:r>
              <a:rPr lang="en-US" altLang="zh-CN" sz="1400" dirty="0"/>
              <a:t>app</a:t>
            </a:r>
            <a:r>
              <a:rPr sz="1400" dirty="0"/>
              <a:t>界面，一不小心点错就会下载不想要的</a:t>
            </a:r>
            <a:r>
              <a:rPr lang="en-US" altLang="zh-CN" sz="1400" dirty="0"/>
              <a:t>app</a:t>
            </a:r>
            <a:r>
              <a:rPr sz="1400" dirty="0"/>
              <a:t>，这一点设计很不友好。</a:t>
            </a:r>
          </a:p>
          <a:p>
            <a:pPr marL="0" indent="0">
              <a:buNone/>
            </a:pPr>
            <a:r>
              <a:rPr sz="1400" dirty="0"/>
              <a:t> </a:t>
            </a:r>
            <a:r>
              <a:rPr lang="en-US" altLang="zh-CN" sz="1400" dirty="0"/>
              <a:t> 而中华万年历、天气通和2345天气预报的下载量处于中游阶段，下载量均在5亿以下;中央天气预报、彩云天气和本地天气预报的下载量在1亿以下，属于小众化的天气APP，但它们皆有各不相同的设计和定位，因此也俘获了部分有着特殊偏好的用户。</a:t>
            </a:r>
          </a:p>
          <a:p>
            <a:pPr marL="0" indent="0">
              <a:buNone/>
            </a:pPr>
            <a:r>
              <a:rPr lang="en-US" altLang="zh-CN" sz="1400" dirty="0"/>
              <a:t>  </a:t>
            </a:r>
            <a:r>
              <a:rPr sz="1400" dirty="0"/>
              <a:t>综上，天气APP应该把目光集中在用户体验上，尤其在APP首页中，操作一定要简单快捷，数据做到精准无误，出色的体验有利于提升用户粘性，小众的天气APP更应如此。此外，除了在天气数据的精准度上多下功夫外，作为工具类应用，天气APP更应不忘本质，多关注用户日常生活中的实际需求，以创新的视角将原本枯燥无味的天气数据变得更有人情味或许会是一个很好的发展方向。</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2.2</a:t>
            </a:r>
            <a:r>
              <a:t>产品定位及用户群体分析</a:t>
            </a:r>
          </a:p>
        </p:txBody>
      </p:sp>
      <p:sp>
        <p:nvSpPr>
          <p:cNvPr id="4" name="内容占位符 3"/>
          <p:cNvSpPr>
            <a:spLocks noGrp="1"/>
          </p:cNvSpPr>
          <p:nvPr>
            <p:ph idx="1"/>
          </p:nvPr>
        </p:nvSpPr>
        <p:spPr>
          <a:xfrm>
            <a:off x="1424940" y="1050290"/>
            <a:ext cx="6297930" cy="5011420"/>
          </a:xfrm>
        </p:spPr>
        <p:txBody>
          <a:bodyPr>
            <a:normAutofit/>
          </a:bodyPr>
          <a:lstStyle/>
          <a:p>
            <a:pPr marL="0" indent="0">
              <a:buNone/>
            </a:pPr>
            <a:r>
              <a:rPr lang="en-US" sz="1400" dirty="0"/>
              <a:t>  </a:t>
            </a:r>
            <a:r>
              <a:rPr sz="1400" dirty="0"/>
              <a:t>天气预报APP作为一个基础的应用，面对的用户群体非常庞大。不同的用户他们各自的需求不一样，有的人只想知道基本的气温、阴晴等信息；有的用户需要知道准确的风级信息；有的用户想知道空气质量情况，看是否适合进行户外活动。可能还有更多的使用场景，但是天气APP应用中不可能把所有的信息都添加上去，所以在设计APP时候，既要让APP界面尽量简洁，也要尽量照顾到一些用户的个性化需求。</a:t>
            </a:r>
          </a:p>
          <a:p>
            <a:pPr marL="0" indent="0">
              <a:buNone/>
            </a:pPr>
            <a:r>
              <a:rPr sz="1400" dirty="0"/>
              <a:t> </a:t>
            </a:r>
            <a:r>
              <a:rPr lang="en-US" sz="1400" dirty="0"/>
              <a:t> </a:t>
            </a:r>
            <a:r>
              <a:rPr sz="1400" dirty="0"/>
              <a:t>天气APP用户性别分布方面，女性用户较多，占65.4%，这是由男女应对天气变化的不同需求决定的。男性只关注基本天气情况来决定穿衣、出行时间和防雨雪工具的选择。而女性除了基本的天气查询需求外，还会关注紫外线、空气质量等数据，这对防晒与防污染工具的选择起到参考作用。在探索盈利模式的过程中，用户更多元化的天气查询需求也为</a:t>
            </a:r>
            <a:r>
              <a:rPr lang="en-US" sz="1400" dirty="0"/>
              <a:t>app</a:t>
            </a:r>
            <a:r>
              <a:rPr lang="zh-CN" altLang="en-US" sz="1400" dirty="0"/>
              <a:t>设计</a:t>
            </a:r>
            <a:r>
              <a:rPr sz="1400" dirty="0"/>
              <a:t>提供灵感。譬如，通过与电商的结合，在不同的天气情况下为用户推荐相关的防护和穿戴产品，这不失为天气APP这类工具属性极强的产品变现的有效途径。</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8"/>
  <p:tag name="KSO_WM_UNIT_ID" val="_1*y*8"/>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BK_DARK_LIGHT" val="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BK_DARK_LIGHT" val="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4"/>
  <p:tag name="KSO_WM_UNIT_ID" val="_1*y*4"/>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2"/>
  <p:tag name="KSO_WM_UNIT_ID" val="_1*y*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3"/>
  <p:tag name="KSO_WM_UNIT_ID" val="_1*y*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7"/>
  <p:tag name="KSO_WM_UNIT_ID" val="_1*y*7"/>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2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6"/>
  <p:tag name="KSO_WM_UNIT_ID" val="_1*y*6"/>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5"/>
  <p:tag name="KSO_WM_UNIT_ID" val="_1*y*5"/>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TEMPLATE_THUMBS_INDEX" val="1、4、7、8、9、10、11、12、13、14、15"/>
  <p:tag name="KSO_WM_SLIDE_ID" val="custom20202620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620"/>
  <p:tag name="KSO_WM_SLIDE_LAYOUT" val="a_b"/>
  <p:tag name="KSO_WM_SLIDE_LAYOUT_CNT" val="1_3"/>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2620_1*a*1"/>
  <p:tag name="KSO_WM_TEMPLATE_CATEGORY" val="custom"/>
  <p:tag name="KSO_WM_TEMPLATE_INDEX" val="20202620"/>
  <p:tag name="KSO_WM_UNIT_LAYERLEVEL" val="1"/>
  <p:tag name="KSO_WM_TAG_VERSION" val="1.0"/>
  <p:tag name="KSO_WM_BEAUTIFY_FLAG" val="#wm#"/>
  <p:tag name="KSO_WM_UNIT_PRESET_TEXT" val="简约工作汇报"/>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23"/>
  <p:tag name="KSO_WM_UNIT_HIGHLIGHT" val="0"/>
  <p:tag name="KSO_WM_UNIT_COMPATIBLE" val="0"/>
  <p:tag name="KSO_WM_UNIT_DIAGRAM_ISNUMVISUAL" val="0"/>
  <p:tag name="KSO_WM_UNIT_DIAGRAM_ISREFERUNIT" val="0"/>
  <p:tag name="KSO_WM_UNIT_TYPE" val="b"/>
  <p:tag name="KSO_WM_UNIT_INDEX" val="1"/>
  <p:tag name="KSO_WM_UNIT_ID" val="custom20202620_1*b*1"/>
  <p:tag name="KSO_WM_TEMPLATE_CATEGORY" val="custom"/>
  <p:tag name="KSO_WM_TEMPLATE_INDEX" val="20202620"/>
  <p:tag name="KSO_WM_UNIT_LAYERLEVEL" val="1"/>
  <p:tag name="KSO_WM_TAG_VERSION" val="1.0"/>
  <p:tag name="KSO_WM_BEAUTIFY_FLAG" val="#wm#"/>
  <p:tag name="KSO_WM_UNIT_PRESET_TEXT" val="单击此处添加副标题"/>
  <p:tag name="KSO_WM_UNIT_TEXT_FILL_FORE_SCHEMECOLOR_INDEX_BRIGHTNESS" val="0.25"/>
  <p:tag name="KSO_WM_UNIT_TEXT_FILL_FORE_SCHEMECOLOR_INDEX" val="13"/>
  <p:tag name="KSO_WM_UNIT_TEXT_FILL_TYPE" val="1"/>
</p:tagLst>
</file>

<file path=ppt/tags/tag2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b"/>
  <p:tag name="KSO_WM_UNIT_INDEX" val="2"/>
  <p:tag name="KSO_WM_UNIT_ID" val="custom20202620_1*b*2"/>
  <p:tag name="KSO_WM_TEMPLATE_CATEGORY" val="custom"/>
  <p:tag name="KSO_WM_TEMPLATE_INDEX" val="20202620"/>
  <p:tag name="KSO_WM_UNIT_LAYERLEVEL" val="1"/>
  <p:tag name="KSO_WM_TAG_VERSION" val="1.0"/>
  <p:tag name="KSO_WM_BEAUTIFY_FLAG" val="#wm#"/>
  <p:tag name="KSO_WM_UNIT_PRESET_TEXT" val="汇报人姓名"/>
  <p:tag name="KSO_WM_UNIT_TEXT_FILL_FORE_SCHEMECOLOR_INDEX_BRIGHTNESS" val="0.15"/>
  <p:tag name="KSO_WM_UNIT_TEXT_FILL_FORE_SCHEMECOLOR_INDEX" val="13"/>
  <p:tag name="KSO_WM_UNIT_TEXT_FILL_TYPE" val="1"/>
</p:tagLst>
</file>

<file path=ppt/tags/tag26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TYPE" val="i"/>
  <p:tag name="KSO_WM_UNIT_INDEX" val="1"/>
  <p:tag name="KSO_WM_UNIT_ID" val="custom20202620_1*i*1"/>
  <p:tag name="KSO_WM_TEMPLATE_CATEGORY" val="custom"/>
  <p:tag name="KSO_WM_TEMPLATE_INDEX" val="20202620"/>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6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080,&quot;width&quot;:12960}"/>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2620"/>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THUMBS_INDEX" val="1、4、7、8、9、10、11、12、13、14、15"/>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262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y"/>
  <p:tag name="KSO_WM_UNIT_INDEX" val="1"/>
  <p:tag name="KSO_WM_UNIT_ID" val="_1*y*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3">
      <a:dk1>
        <a:srgbClr val="000000"/>
      </a:dk1>
      <a:lt1>
        <a:srgbClr val="FFFFFF"/>
      </a:lt1>
      <a:dk2>
        <a:srgbClr val="F0F0EF"/>
      </a:dk2>
      <a:lt2>
        <a:srgbClr val="FFFFFF"/>
      </a:lt2>
      <a:accent1>
        <a:srgbClr val="E2B08A"/>
      </a:accent1>
      <a:accent2>
        <a:srgbClr val="EDA499"/>
      </a:accent2>
      <a:accent3>
        <a:srgbClr val="EB9EAF"/>
      </a:accent3>
      <a:accent4>
        <a:srgbClr val="DDA0C7"/>
      </a:accent4>
      <a:accent5>
        <a:srgbClr val="C1A6D9"/>
      </a:accent5>
      <a:accent6>
        <a:srgbClr val="9FAEE0"/>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rgbClr val="C4AC6A"/>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1310</Words>
  <Application>Microsoft Office PowerPoint</Application>
  <PresentationFormat>全屏显示(4:3)</PresentationFormat>
  <Paragraphs>135</Paragraphs>
  <Slides>20</Slides>
  <Notes>0</Notes>
  <HiddenSlides>0</HiddenSlides>
  <MMClips>0</MMClips>
  <ScaleCrop>false</ScaleCrop>
  <HeadingPairs>
    <vt:vector size="6" baseType="variant">
      <vt:variant>
        <vt:lpstr>已用的字体</vt:lpstr>
      </vt:variant>
      <vt:variant>
        <vt:i4>2</vt:i4>
      </vt:variant>
      <vt:variant>
        <vt:lpstr>主题</vt:lpstr>
      </vt:variant>
      <vt:variant>
        <vt:i4>2</vt:i4>
      </vt:variant>
      <vt:variant>
        <vt:lpstr>幻灯片标题</vt:lpstr>
      </vt:variant>
      <vt:variant>
        <vt:i4>20</vt:i4>
      </vt:variant>
    </vt:vector>
  </HeadingPairs>
  <TitlesOfParts>
    <vt:vector size="24" baseType="lpstr">
      <vt:lpstr>宋体</vt:lpstr>
      <vt:lpstr>Arial</vt:lpstr>
      <vt:lpstr>默认设计模板</vt:lpstr>
      <vt:lpstr>1_Office 主题​​</vt:lpstr>
      <vt:lpstr>天气预报app</vt:lpstr>
      <vt:lpstr>1.主题设计的创意和创新性</vt:lpstr>
      <vt:lpstr>1.1主题设计的创意和创新性</vt:lpstr>
      <vt:lpstr>2.同类产品分析以及产品定位分析</vt:lpstr>
      <vt:lpstr>2.1市场、竞争对手和同类产品调查</vt:lpstr>
      <vt:lpstr>2.1市场、竞争对手和同类产品调查</vt:lpstr>
      <vt:lpstr>2.1市场、竞争对手和同类产品调查</vt:lpstr>
      <vt:lpstr>2.1市场、竞争对手和同类产品分析 </vt:lpstr>
      <vt:lpstr>2.2产品定位及用户群体分析</vt:lpstr>
      <vt:lpstr>3.产品设计方案的合理性和完整性</vt:lpstr>
      <vt:lpstr>3.1 产品设计方案的合理性</vt:lpstr>
      <vt:lpstr>3.1 产品设计方案的合理性</vt:lpstr>
      <vt:lpstr>3.1 产品设计方案的合理性</vt:lpstr>
      <vt:lpstr>3.2 产品设计方案的完整性</vt:lpstr>
      <vt:lpstr>3.2 产品设计方案的完整性</vt:lpstr>
      <vt:lpstr>4.推广和运营方案的可行性</vt:lpstr>
      <vt:lpstr>4.1推广方案</vt:lpstr>
      <vt:lpstr>4.1推广方案</vt:lpstr>
      <vt:lpstr>4.1推广方案</vt:lpstr>
      <vt:lpstr>4.2运营方案可行性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天气预报app</dc:title>
  <dc:creator>李奕潼</dc:creator>
  <cp:lastModifiedBy>晓烁</cp:lastModifiedBy>
  <cp:revision>29</cp:revision>
  <dcterms:created xsi:type="dcterms:W3CDTF">2021-10-16T10:57:00Z</dcterms:created>
  <dcterms:modified xsi:type="dcterms:W3CDTF">2021-10-21T09:59:25Z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132BDDA41590409393F4B186E90106E1</vt:lpwstr>
  </property>
</Properties>
</file>